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4"/>
  </p:notesMasterIdLst>
  <p:sldIdLst>
    <p:sldId id="331" r:id="rId2"/>
    <p:sldId id="360" r:id="rId3"/>
    <p:sldId id="361" r:id="rId4"/>
    <p:sldId id="362" r:id="rId5"/>
    <p:sldId id="363" r:id="rId6"/>
    <p:sldId id="364" r:id="rId7"/>
    <p:sldId id="365" r:id="rId8"/>
    <p:sldId id="366" r:id="rId9"/>
    <p:sldId id="367" r:id="rId10"/>
    <p:sldId id="368" r:id="rId11"/>
    <p:sldId id="369" r:id="rId12"/>
    <p:sldId id="371" r:id="rId13"/>
    <p:sldId id="372" r:id="rId14"/>
    <p:sldId id="373" r:id="rId15"/>
    <p:sldId id="374"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31"/>
            <p14:sldId id="360"/>
            <p14:sldId id="361"/>
            <p14:sldId id="362"/>
            <p14:sldId id="363"/>
            <p14:sldId id="364"/>
            <p14:sldId id="365"/>
            <p14:sldId id="366"/>
            <p14:sldId id="367"/>
            <p14:sldId id="368"/>
            <p14:sldId id="369"/>
            <p14:sldId id="371"/>
            <p14:sldId id="372"/>
            <p14:sldId id="373"/>
            <p14:sldId id="374"/>
            <p14:sldId id="376"/>
            <p14:sldId id="377"/>
            <p14:sldId id="378"/>
            <p14:sldId id="379"/>
            <p14:sldId id="380"/>
            <p14:sldId id="381"/>
            <p14:sldId id="382"/>
            <p14:sldId id="383"/>
            <p14:sldId id="384"/>
            <p14:sldId id="385"/>
            <p14:sldId id="386"/>
            <p14:sldId id="387"/>
            <p14:sldId id="388"/>
            <p14:sldId id="389"/>
            <p14:sldId id="390"/>
            <p14:sldId id="391"/>
            <p14:sldId id="392"/>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guide id="11" orient="horz" pos="32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NOURY Claudie" initials="MC"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88" autoAdjust="0"/>
  </p:normalViewPr>
  <p:slideViewPr>
    <p:cSldViewPr showGuides="1">
      <p:cViewPr varScale="1">
        <p:scale>
          <a:sx n="82" d="100"/>
          <a:sy n="82" d="100"/>
        </p:scale>
        <p:origin x="1056" y="78"/>
      </p:cViewPr>
      <p:guideLst>
        <p:guide orient="horz" pos="1620"/>
        <p:guide orient="horz" pos="191"/>
        <p:guide orient="horz" pos="854"/>
        <p:guide orient="horz" pos="821"/>
        <p:guide orient="horz" pos="3049"/>
        <p:guide orient="horz" pos="3151"/>
        <p:guide pos="2880"/>
        <p:guide pos="476"/>
        <p:guide pos="5193"/>
        <p:guide pos="5465"/>
        <p:guide orient="horz" pos="32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12/11/2021</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2175094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59857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7980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2061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2016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3530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0174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19787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8665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54477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861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55107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52595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99679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35664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57320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40141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52022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74118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04451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51769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1B06CD8F-B7ED-4A05-9FB1-A01CC0EF02CC}" type="slidenum">
              <a:rPr lang="fr-FR" smtClean="0"/>
              <a:pPr/>
              <a:t>29</a:t>
            </a:fld>
            <a:endParaRPr lang="fr-FR" dirty="0"/>
          </a:p>
        </p:txBody>
      </p:sp>
    </p:spTree>
    <p:extLst>
      <p:ext uri="{BB962C8B-B14F-4D97-AF65-F5344CB8AC3E}">
        <p14:creationId xmlns:p14="http://schemas.microsoft.com/office/powerpoint/2010/main" val="402489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67120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93620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735737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1655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0804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735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76472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12131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04698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2532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smtClean="0"/>
              <a:t>Intitulé de la direction ou du service</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smtClean="0"/>
              <a:t>Titre</a:t>
            </a:r>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0856" y="519113"/>
            <a:ext cx="1690113" cy="1332557"/>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smtClean="0"/>
              <a:t>Titre</a:t>
            </a:r>
            <a:endParaRPr lang="fr-FR" dirty="0"/>
          </a:p>
        </p:txBody>
      </p:sp>
      <p:sp>
        <p:nvSpPr>
          <p:cNvPr id="2" name="Espace réservé de la date 1"/>
          <p:cNvSpPr>
            <a:spLocks noGrp="1"/>
          </p:cNvSpPr>
          <p:nvPr>
            <p:ph type="dt" sz="half" idx="10"/>
          </p:nvPr>
        </p:nvSpPr>
        <p:spPr bwMode="gray"/>
        <p:txBody>
          <a:bodyPr/>
          <a:lstStyle/>
          <a:p>
            <a:pPr algn="r"/>
            <a:r>
              <a:rPr lang="fr-FR" cap="all" smtClean="0"/>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smtClean="0"/>
              <a:t>Intitulé de la direction ou du service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smtClean="0"/>
              <a:t>Titre</a:t>
            </a:r>
          </a:p>
          <a:p>
            <a:pPr lvl="1"/>
            <a:r>
              <a:rPr lang="fr-FR" dirty="0" smtClean="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80000"/>
            <a:ext cx="1440000" cy="1440000"/>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0312" y="379894"/>
            <a:ext cx="1295375" cy="1021328"/>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smtClean="0"/>
              <a:t>Intitulé de la direction ou du service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smtClean="0"/>
              <a:t>Sélectionner l’icône pour insérer une image, </a:t>
            </a:r>
            <a:br>
              <a:rPr lang="fr-FR" dirty="0" smtClean="0"/>
            </a:br>
            <a:r>
              <a:rPr lang="fr-FR" dirty="0" smtClean="0"/>
              <a:t>puis disposer l’image en arrière plan </a:t>
            </a:r>
            <a:br>
              <a:rPr lang="fr-FR" dirty="0" smtClean="0"/>
            </a:br>
            <a:r>
              <a:rPr lang="fr-FR" dirty="0" smtClean="0"/>
              <a:t>(Sélectionner l’image avec le bouton droit de la souris / </a:t>
            </a:r>
            <a:br>
              <a:rPr lang="fr-FR" dirty="0" smtClean="0"/>
            </a:br>
            <a:r>
              <a:rPr lang="fr-FR" dirty="0" smtClean="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smtClean="0"/>
              <a:t>Intitulé de la direction ou du service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smtClean="0"/>
              <a:t>Intitulé de la direction ou du service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smtClean="0"/>
              <a:t>Titre</a:t>
            </a:r>
          </a:p>
          <a:p>
            <a:pPr lvl="1"/>
            <a:r>
              <a:rPr lang="fr-FR" dirty="0" smtClean="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68D82417-A65D-4CF3-AA84-BDD2E4F63689}" type="slidenum">
              <a:rPr lang="fr-FR" altLang="fr-FR"/>
              <a:pPr>
                <a:defRPr/>
              </a:pPr>
              <a:t>‹N°›</a:t>
            </a:fld>
            <a:endParaRPr lang="fr-FR" altLang="fr-FR"/>
          </a:p>
        </p:txBody>
      </p:sp>
    </p:spTree>
    <p:extLst>
      <p:ext uri="{BB962C8B-B14F-4D97-AF65-F5344CB8AC3E}">
        <p14:creationId xmlns:p14="http://schemas.microsoft.com/office/powerpoint/2010/main" val="119891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60000" y="900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9"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1"/>
            <a:ext cx="5472000" cy="360000"/>
          </a:xfrm>
        </p:spPr>
        <p:txBody>
          <a:bodyPr/>
          <a:lstStyle>
            <a:lvl1pPr marL="81008" indent="-81008" algn="r">
              <a:spcAft>
                <a:spcPts val="0"/>
              </a:spcAft>
              <a:buFont typeface="+mj-lt"/>
              <a:buAutoNum type="arabicPeriod"/>
              <a:defRPr sz="563" b="1"/>
            </a:lvl1pPr>
            <a:lvl2pPr marL="81008" indent="-81008" algn="r">
              <a:spcBef>
                <a:spcPts val="0"/>
              </a:spcBef>
              <a:spcAft>
                <a:spcPts val="0"/>
              </a:spcAft>
              <a:buFont typeface="+mj-lt"/>
              <a:buAutoNum type="alphaLcPeriod"/>
              <a:defRPr sz="563"/>
            </a:lvl2pPr>
          </a:lstStyle>
          <a:p>
            <a:pPr lvl="0"/>
            <a:r>
              <a:rPr lang="fr-FR" dirty="0"/>
              <a:t>Titre</a:t>
            </a:r>
          </a:p>
          <a:p>
            <a:pPr lvl="1"/>
            <a:r>
              <a:rPr lang="fr-FR" dirty="0"/>
              <a:t>Sous-titre</a:t>
            </a:r>
          </a:p>
        </p:txBody>
      </p:sp>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12/11/2021</a:t>
            </a:fld>
            <a:endParaRPr lang="fr-FR" cap="all" dirty="0"/>
          </a:p>
        </p:txBody>
      </p:sp>
      <p:sp>
        <p:nvSpPr>
          <p:cNvPr id="10" name="Espace réservé du numéro de diapositive 7">
            <a:extLst>
              <a:ext uri="{FF2B5EF4-FFF2-40B4-BE49-F238E27FC236}">
                <a16:creationId xmlns=""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2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1873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smtClean="0"/>
              <a:t>Titre</a:t>
            </a:r>
            <a:endParaRPr lang="fr-FR" noProof="0" dirty="0"/>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smtClean="0"/>
              <a:t>Texte de niveau 1</a:t>
            </a:r>
          </a:p>
          <a:p>
            <a:pPr lvl="1"/>
            <a:r>
              <a:rPr lang="fr-FR" noProof="0" dirty="0" smtClean="0"/>
              <a:t>Texte de niveau 2</a:t>
            </a:r>
          </a:p>
          <a:p>
            <a:pPr lvl="2"/>
            <a:r>
              <a:rPr lang="fr-FR" noProof="0" dirty="0" smtClean="0"/>
              <a:t>Texte de niveau 3</a:t>
            </a:r>
          </a:p>
          <a:p>
            <a:pPr lvl="3"/>
            <a:r>
              <a:rPr lang="fr-FR" noProof="0" dirty="0" smtClean="0"/>
              <a:t>Texte de niveau 4</a:t>
            </a:r>
          </a:p>
          <a:p>
            <a:pPr lvl="4"/>
            <a:r>
              <a:rPr lang="fr-FR" noProof="0" dirty="0" smtClean="0"/>
              <a:t>Texte de niveau 5</a:t>
            </a:r>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smtClean="0"/>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smtClean="0"/>
              <a:t>Intitulé de la direction ou du service interministériel(le)</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8" name="Imag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43608" y="83685"/>
            <a:ext cx="648072" cy="510967"/>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4"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www.enseignementsup-recherche.gouv.fr/pid34333/www.enseignementsup-recherche.gouv.fr/pid34333/www.enseignementsup-recherche.gouv.fr/pid34333/la-cesure.html"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www.legifrance.gouv.fr/jorf/id/JORFTEXT00003668377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8" Type="http://schemas.openxmlformats.org/officeDocument/2006/relationships/hyperlink" Target="http://www.monorientationenligne.fr/qr/aefe.php" TargetMode="External"/><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www.mooc-orientation.fr/" TargetMode="External"/><Relationship Id="rId11" Type="http://schemas.openxmlformats.org/officeDocument/2006/relationships/hyperlink" Target="https://www.aefe.fr/" TargetMode="External"/><Relationship Id="rId5" Type="http://schemas.openxmlformats.org/officeDocument/2006/relationships/hyperlink" Target="http://quandjepasselebac.education.fr/" TargetMode="External"/><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hyperlink" Target="https://www.monorientationenligne.fr/qr/aefe.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hyperlink" Target="https://www.terminales2021-2022.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Novembre 2021</a:t>
            </a:r>
            <a:endParaRPr lang="fr-FR" cap="all" dirty="0"/>
          </a:p>
        </p:txBody>
      </p:sp>
      <p:sp>
        <p:nvSpPr>
          <p:cNvPr id="8" name="Espace réservé du pied de page 7"/>
          <p:cNvSpPr>
            <a:spLocks noGrp="1"/>
          </p:cNvSpPr>
          <p:nvPr>
            <p:ph type="ftr" sz="quarter" idx="11"/>
          </p:nvPr>
        </p:nvSpPr>
        <p:spPr/>
        <p:txBody>
          <a:bodyPr/>
          <a:lstStyle/>
          <a:p>
            <a:r>
              <a:rPr lang="fr-FR" dirty="0" smtClean="0"/>
              <a:t>BPEO/DEOF</a:t>
            </a:r>
            <a:endParaRPr lang="fr-FR" dirty="0"/>
          </a:p>
        </p:txBody>
      </p:sp>
      <p:sp>
        <p:nvSpPr>
          <p:cNvPr id="10" name="Rectangle 7"/>
          <p:cNvSpPr>
            <a:spLocks noChangeArrowheads="1"/>
          </p:cNvSpPr>
          <p:nvPr/>
        </p:nvSpPr>
        <p:spPr bwMode="auto">
          <a:xfrm>
            <a:off x="1311484" y="1203598"/>
            <a:ext cx="6083397" cy="192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defTabSz="448983" hangingPunct="0">
              <a:lnSpc>
                <a:spcPct val="95000"/>
              </a:lnSpc>
              <a:spcBef>
                <a:spcPct val="0"/>
              </a:spcBef>
              <a:buClr>
                <a:srgbClr val="000000"/>
              </a:buClr>
              <a:buSzPct val="45000"/>
              <a:defRPr/>
            </a:pPr>
            <a:r>
              <a:rPr lang="fr-FR" sz="4400" b="1" dirty="0" smtClean="0">
                <a:solidFill>
                  <a:schemeClr val="tx1">
                    <a:lumMod val="65000"/>
                    <a:lumOff val="35000"/>
                  </a:schemeClr>
                </a:solidFill>
              </a:rPr>
              <a:t>Être </a:t>
            </a:r>
            <a:r>
              <a:rPr lang="fr-FR" sz="4400" b="1" dirty="0">
                <a:solidFill>
                  <a:schemeClr val="tx1">
                    <a:lumMod val="65000"/>
                    <a:lumOff val="35000"/>
                  </a:schemeClr>
                </a:solidFill>
              </a:rPr>
              <a:t>candidat</a:t>
            </a:r>
          </a:p>
          <a:p>
            <a:pPr algn="ctr" defTabSz="448983" hangingPunct="0">
              <a:lnSpc>
                <a:spcPct val="95000"/>
              </a:lnSpc>
              <a:spcBef>
                <a:spcPct val="0"/>
              </a:spcBef>
              <a:buClr>
                <a:srgbClr val="000000"/>
              </a:buClr>
              <a:buSzPct val="45000"/>
              <a:defRPr/>
            </a:pPr>
            <a:r>
              <a:rPr lang="fr-FR" sz="4400" b="1" dirty="0">
                <a:solidFill>
                  <a:schemeClr val="tx1">
                    <a:lumMod val="65000"/>
                    <a:lumOff val="35000"/>
                  </a:schemeClr>
                </a:solidFill>
              </a:rPr>
              <a:t> dans l’enseignement </a:t>
            </a:r>
            <a:br>
              <a:rPr lang="fr-FR" sz="4400" b="1" dirty="0">
                <a:solidFill>
                  <a:schemeClr val="tx1">
                    <a:lumMod val="65000"/>
                    <a:lumOff val="35000"/>
                  </a:schemeClr>
                </a:solidFill>
              </a:rPr>
            </a:br>
            <a:r>
              <a:rPr lang="fr-FR" sz="4400" b="1" dirty="0">
                <a:solidFill>
                  <a:schemeClr val="tx1">
                    <a:lumMod val="65000"/>
                    <a:lumOff val="35000"/>
                  </a:schemeClr>
                </a:solidFill>
              </a:rPr>
              <a:t>supérieur français</a:t>
            </a:r>
          </a:p>
        </p:txBody>
      </p:sp>
      <p:pic>
        <p:nvPicPr>
          <p:cNvPr id="11" name="Picture 2" descr="G:\AEFE\Services\SORES\14. SITE INTERNET\Boite à outils 2017-2018\3. Fiches thématiques\Images\Logo Parcours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926" y="3418159"/>
            <a:ext cx="3927230" cy="9093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4"/>
          <p:cNvSpPr txBox="1">
            <a:spLocks noChangeArrowheads="1"/>
          </p:cNvSpPr>
          <p:nvPr/>
        </p:nvSpPr>
        <p:spPr bwMode="auto">
          <a:xfrm>
            <a:off x="1274201" y="4774263"/>
            <a:ext cx="6120680" cy="36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44" tIns="45673" rIns="91344" bIns="45673">
            <a:spAutoFit/>
          </a:bodyPr>
          <a:lstStyle>
            <a:lvl1pPr defTabSz="912813" eaLnBrk="0" hangingPunct="0">
              <a:spcBef>
                <a:spcPct val="20000"/>
              </a:spcBef>
              <a:defRPr sz="2500" b="1">
                <a:solidFill>
                  <a:srgbClr val="505150"/>
                </a:solidFill>
                <a:latin typeface="Arial" pitchFamily="34" charset="0"/>
                <a:ea typeface="MS PGothic" pitchFamily="34" charset="-128"/>
              </a:defRPr>
            </a:lvl1pPr>
            <a:lvl2pPr marL="742950" indent="-285750" defTabSz="912813" eaLnBrk="0" hangingPunct="0">
              <a:spcBef>
                <a:spcPct val="20000"/>
              </a:spcBef>
              <a:buChar char="/"/>
              <a:defRPr>
                <a:solidFill>
                  <a:srgbClr val="0052A2"/>
                </a:solidFill>
                <a:latin typeface="Arial" pitchFamily="34" charset="0"/>
                <a:ea typeface="MS PGothic" pitchFamily="34" charset="-128"/>
              </a:defRPr>
            </a:lvl2pPr>
            <a:lvl3pPr marL="1143000" indent="-228600" defTabSz="912813" eaLnBrk="0" hangingPunct="0">
              <a:spcBef>
                <a:spcPct val="20000"/>
              </a:spcBef>
              <a:defRPr sz="1400">
                <a:solidFill>
                  <a:schemeClr val="tx1"/>
                </a:solidFill>
                <a:latin typeface="Arial" pitchFamily="34" charset="0"/>
                <a:ea typeface="MS PGothic" pitchFamily="34" charset="-128"/>
              </a:defRPr>
            </a:lvl3pPr>
            <a:lvl4pPr marL="1600200" indent="-228600" defTabSz="912813" eaLnBrk="0" hangingPunct="0">
              <a:spcBef>
                <a:spcPct val="20000"/>
              </a:spcBef>
              <a:buChar char="–"/>
              <a:defRPr sz="1200">
                <a:solidFill>
                  <a:schemeClr val="tx1"/>
                </a:solidFill>
                <a:latin typeface="Arial" pitchFamily="34" charset="0"/>
                <a:ea typeface="MS PGothic" pitchFamily="34" charset="-128"/>
              </a:defRPr>
            </a:lvl4pPr>
            <a:lvl5pPr marL="2057400" indent="-228600" defTabSz="912813" eaLnBrk="0" hangingPunct="0">
              <a:spcBef>
                <a:spcPct val="20000"/>
              </a:spcBef>
              <a:buChar char="»"/>
              <a:defRPr sz="1100">
                <a:solidFill>
                  <a:schemeClr val="tx1"/>
                </a:solidFill>
                <a:latin typeface="Arial" pitchFamily="34" charset="0"/>
                <a:ea typeface="MS PGothic" pitchFamily="34" charset="-128"/>
              </a:defRPr>
            </a:lvl5pPr>
            <a:lvl6pPr marL="25146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6pPr>
            <a:lvl7pPr marL="29718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7pPr>
            <a:lvl8pPr marL="34290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8pPr>
            <a:lvl9pPr marL="38862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9pPr>
          </a:lstStyle>
          <a:p>
            <a:pPr eaLnBrk="1" hangingPunct="1"/>
            <a:r>
              <a:rPr lang="fr-FR" altLang="fr-FR" sz="900" dirty="0">
                <a:solidFill>
                  <a:schemeClr val="tx1">
                    <a:lumMod val="65000"/>
                    <a:lumOff val="35000"/>
                  </a:schemeClr>
                </a:solidFill>
                <a:cs typeface="Arial" pitchFamily="34" charset="0"/>
              </a:rPr>
              <a:t>Support de présentation pour les informations collectives à destination des élèves et des familles des établissements d’enseignement français à </a:t>
            </a:r>
            <a:r>
              <a:rPr lang="fr-FR" altLang="fr-FR" sz="900" dirty="0" smtClean="0">
                <a:solidFill>
                  <a:schemeClr val="tx1">
                    <a:lumMod val="65000"/>
                    <a:lumOff val="35000"/>
                  </a:schemeClr>
                </a:solidFill>
                <a:cs typeface="Arial" pitchFamily="34" charset="0"/>
              </a:rPr>
              <a:t>l’étranger</a:t>
            </a:r>
            <a:endParaRPr lang="fr-FR" altLang="fr-FR" sz="900"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374" y="195486"/>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5" name="Espace réservé de la date 6"/>
          <p:cNvSpPr>
            <a:spLocks noGrp="1"/>
          </p:cNvSpPr>
          <p:nvPr>
            <p:ph type="dt" sz="half" idx="10"/>
          </p:nvPr>
        </p:nvSpPr>
        <p:spPr>
          <a:xfrm>
            <a:off x="7732776" y="4783500"/>
            <a:ext cx="1170000" cy="360000"/>
          </a:xfrm>
        </p:spPr>
        <p:txBody>
          <a:bodyPr/>
          <a:lstStyle/>
          <a:p>
            <a:pPr algn="r"/>
            <a:r>
              <a:rPr lang="fr-FR" i="0" cap="all" dirty="0" smtClean="0"/>
              <a:t>Novembre 2021</a:t>
            </a:r>
            <a:endParaRPr lang="fr-FR" i="0" cap="all" dirty="0"/>
          </a:p>
        </p:txBody>
      </p:sp>
      <p:sp>
        <p:nvSpPr>
          <p:cNvPr id="6" name="Espace réservé du numéro de diapositive 8"/>
          <p:cNvSpPr>
            <a:spLocks noGrp="1"/>
          </p:cNvSpPr>
          <p:nvPr>
            <p:ph type="sldNum" sz="quarter" idx="12"/>
          </p:nvPr>
        </p:nvSpPr>
        <p:spPr>
          <a:xfrm>
            <a:off x="6264000" y="4783500"/>
            <a:ext cx="1350000" cy="360000"/>
          </a:xfrm>
        </p:spPr>
        <p:txBody>
          <a:bodyPr/>
          <a:lstStyle/>
          <a:p>
            <a:r>
              <a:rPr lang="fr-FR" i="0" dirty="0" smtClean="0"/>
              <a:t>9</a:t>
            </a:r>
            <a:endParaRPr lang="fr-FR" i="0"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1" y="613814"/>
            <a:ext cx="7418183" cy="4172728"/>
          </a:xfrm>
          <a:prstGeom prst="rect">
            <a:avLst/>
          </a:prstGeom>
        </p:spPr>
      </p:pic>
    </p:spTree>
    <p:extLst>
      <p:ext uri="{BB962C8B-B14F-4D97-AF65-F5344CB8AC3E}">
        <p14:creationId xmlns:p14="http://schemas.microsoft.com/office/powerpoint/2010/main" val="1895343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82987"/>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152" y="1473643"/>
            <a:ext cx="8477587" cy="2862322"/>
          </a:xfrm>
          <a:prstGeom prst="rect">
            <a:avLst/>
          </a:prstGeom>
        </p:spPr>
        <p:txBody>
          <a:bodyPr wrap="square">
            <a:spAutoFit/>
          </a:bodyPr>
          <a:lstStyle/>
          <a:p>
            <a:pPr defTabSz="311079">
              <a:spcBef>
                <a:spcPts val="408"/>
              </a:spcBef>
              <a:spcAft>
                <a:spcPts val="408"/>
              </a:spcAft>
              <a:buClr>
                <a:srgbClr val="FF0000"/>
              </a:buClr>
              <a:buSzPct val="100000"/>
            </a:pPr>
            <a:r>
              <a:rPr lang="fr-FR" sz="1400" b="1" dirty="0">
                <a:solidFill>
                  <a:srgbClr val="F28E65"/>
                </a:solidFill>
              </a:rPr>
              <a:t>A partir du 20 janvier, </a:t>
            </a:r>
            <a:r>
              <a:rPr lang="fr-FR" sz="1400" b="1" dirty="0">
                <a:solidFill>
                  <a:srgbClr val="3D566E"/>
                </a:solidFill>
              </a:rPr>
              <a:t>pour commencer l’inscription</a:t>
            </a:r>
            <a:r>
              <a:rPr lang="fr-FR" sz="1400" dirty="0">
                <a:solidFill>
                  <a:srgbClr val="3D566E"/>
                </a:solidFill>
              </a:rPr>
              <a:t>:</a:t>
            </a:r>
          </a:p>
          <a:p>
            <a:pPr algn="just" defTabSz="311079">
              <a:spcBef>
                <a:spcPts val="408"/>
              </a:spcBef>
              <a:spcAft>
                <a:spcPts val="408"/>
              </a:spcAft>
              <a:buClr>
                <a:srgbClr val="FF0000"/>
              </a:buClr>
              <a:buSzPct val="100000"/>
            </a:pPr>
            <a:r>
              <a:rPr lang="fr-FR" sz="1400" b="1" dirty="0">
                <a:solidFill>
                  <a:srgbClr val="F28E65"/>
                </a:solidFill>
              </a:rPr>
              <a:t>- saisir le numéro INE </a:t>
            </a:r>
            <a:r>
              <a:rPr lang="fr-FR" sz="1400" dirty="0">
                <a:solidFill>
                  <a:srgbClr val="3D566E"/>
                </a:solidFill>
              </a:rPr>
              <a:t>(cet identifiant est le numéro fourni par votre établissement avant le 20 janvier) et </a:t>
            </a:r>
            <a:r>
              <a:rPr lang="fr-FR" sz="1400" b="1" dirty="0">
                <a:solidFill>
                  <a:srgbClr val="F28E65"/>
                </a:solidFill>
              </a:rPr>
              <a:t>la date de naissance, </a:t>
            </a:r>
            <a:r>
              <a:rPr lang="fr-FR" sz="1400" dirty="0">
                <a:solidFill>
                  <a:srgbClr val="3D566E"/>
                </a:solidFill>
              </a:rPr>
              <a:t>le lycéen est alors reconnu comme élève dans son établissement et dans sa classe.</a:t>
            </a:r>
          </a:p>
          <a:p>
            <a:pPr algn="just" defTabSz="311079">
              <a:spcBef>
                <a:spcPts val="408"/>
              </a:spcBef>
              <a:spcAft>
                <a:spcPts val="408"/>
              </a:spcAft>
              <a:buClr>
                <a:srgbClr val="FF0000"/>
              </a:buClr>
              <a:buSzPct val="100000"/>
            </a:pPr>
            <a:r>
              <a:rPr lang="fr-FR" sz="1400" dirty="0">
                <a:solidFill>
                  <a:srgbClr val="3D566E"/>
                </a:solidFill>
              </a:rPr>
              <a:t>Avant de pouvoir saisir des candidatures, il faut </a:t>
            </a:r>
            <a:r>
              <a:rPr lang="fr-FR" sz="1400" b="1" dirty="0">
                <a:solidFill>
                  <a:srgbClr val="3D566E"/>
                </a:solidFill>
              </a:rPr>
              <a:t>finaliser l’inscription </a:t>
            </a:r>
            <a:r>
              <a:rPr lang="fr-FR" sz="1400" dirty="0">
                <a:solidFill>
                  <a:srgbClr val="3D566E"/>
                </a:solidFill>
              </a:rPr>
              <a:t>et :</a:t>
            </a:r>
          </a:p>
          <a:p>
            <a:pPr defTabSz="311079">
              <a:spcBef>
                <a:spcPts val="408"/>
              </a:spcBef>
              <a:spcAft>
                <a:spcPts val="408"/>
              </a:spcAft>
              <a:buClr>
                <a:srgbClr val="FF0000"/>
              </a:buClr>
              <a:buSzPct val="100000"/>
            </a:pPr>
            <a:r>
              <a:rPr lang="fr-FR" sz="1400" b="1" dirty="0">
                <a:solidFill>
                  <a:srgbClr val="F28E65"/>
                </a:solidFill>
              </a:rPr>
              <a:t>- définir un mot de passe</a:t>
            </a:r>
          </a:p>
          <a:p>
            <a:pPr defTabSz="311079">
              <a:spcBef>
                <a:spcPts val="408"/>
              </a:spcBef>
              <a:spcAft>
                <a:spcPts val="408"/>
              </a:spcAft>
              <a:buClr>
                <a:srgbClr val="FF0000"/>
              </a:buClr>
              <a:buSzPct val="100000"/>
            </a:pPr>
            <a:r>
              <a:rPr lang="fr-FR" sz="1400" b="1" dirty="0">
                <a:solidFill>
                  <a:srgbClr val="F28E65"/>
                </a:solidFill>
              </a:rPr>
              <a:t>- saisir une adresse mail valide </a:t>
            </a:r>
            <a:r>
              <a:rPr lang="fr-FR" sz="1400" dirty="0">
                <a:solidFill>
                  <a:srgbClr val="3D566E"/>
                </a:solidFill>
              </a:rPr>
              <a:t>: pour échanger et recevoir les informations sur votre dossier de la part de Parcoursup tout au long de la procédure</a:t>
            </a:r>
          </a:p>
          <a:p>
            <a:pPr defTabSz="311079">
              <a:spcBef>
                <a:spcPts val="408"/>
              </a:spcBef>
              <a:spcAft>
                <a:spcPts val="408"/>
              </a:spcAft>
              <a:buClr>
                <a:srgbClr val="FF0000"/>
              </a:buClr>
              <a:buSzPct val="100000"/>
            </a:pPr>
            <a:r>
              <a:rPr lang="fr-FR" sz="1400" b="1" dirty="0">
                <a:solidFill>
                  <a:srgbClr val="F28E65"/>
                </a:solidFill>
              </a:rPr>
              <a:t>- compléter les informations </a:t>
            </a:r>
            <a:r>
              <a:rPr lang="fr-FR" sz="1400" dirty="0">
                <a:solidFill>
                  <a:srgbClr val="3D566E"/>
                </a:solidFill>
              </a:rPr>
              <a:t>concernant l’état-civil et la scolarité. </a:t>
            </a:r>
          </a:p>
          <a:p>
            <a:pPr algn="just" defTabSz="311079">
              <a:spcBef>
                <a:spcPts val="408"/>
              </a:spcBef>
              <a:spcAft>
                <a:spcPts val="408"/>
              </a:spcAft>
              <a:buClr>
                <a:srgbClr val="FF0000"/>
              </a:buClr>
              <a:buSzPct val="100000"/>
            </a:pPr>
            <a:r>
              <a:rPr lang="fr-FR" sz="1400" i="1" dirty="0">
                <a:solidFill>
                  <a:srgbClr val="3D566E"/>
                </a:solidFill>
              </a:rPr>
              <a:t>Les mails des parents ou tuteurs légaux peuvent être renseignés afin de recevoir également les alertes</a:t>
            </a:r>
          </a:p>
        </p:txBody>
      </p:sp>
      <p:sp>
        <p:nvSpPr>
          <p:cNvPr id="6" name="Text Box 25"/>
          <p:cNvSpPr txBox="1">
            <a:spLocks noChangeArrowheads="1"/>
          </p:cNvSpPr>
          <p:nvPr/>
        </p:nvSpPr>
        <p:spPr bwMode="auto">
          <a:xfrm>
            <a:off x="395535" y="892833"/>
            <a:ext cx="8477587" cy="505929"/>
          </a:xfrm>
          <a:prstGeom prst="rect">
            <a:avLst/>
          </a:prstGeom>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200" b="1" dirty="0">
                <a:solidFill>
                  <a:srgbClr val="797FBB"/>
                </a:solidFill>
                <a:ea typeface="Tahoma" panose="020B0604030504040204" pitchFamily="34" charset="0"/>
                <a:cs typeface="Tahoma" panose="020B0604030504040204" pitchFamily="34" charset="0"/>
              </a:rPr>
              <a:t>S’INSCRIRE :</a:t>
            </a:r>
            <a:r>
              <a:rPr lang="fr-FR" altLang="fr-FR" sz="1200" b="1" dirty="0">
                <a:solidFill>
                  <a:srgbClr val="B381D9"/>
                </a:solidFill>
                <a:ea typeface="Tahoma" panose="020B0604030504040204" pitchFamily="34" charset="0"/>
                <a:cs typeface="Tahoma" panose="020B0604030504040204" pitchFamily="34" charset="0"/>
              </a:rPr>
              <a:t> </a:t>
            </a:r>
            <a:r>
              <a:rPr lang="fr-FR" altLang="fr-FR" sz="1200" b="1" dirty="0">
                <a:solidFill>
                  <a:srgbClr val="3D566E"/>
                </a:solidFill>
                <a:ea typeface="Tahoma" panose="020B0604030504040204" pitchFamily="34" charset="0"/>
                <a:cs typeface="Tahoma" panose="020B0604030504040204" pitchFamily="34" charset="0"/>
              </a:rPr>
              <a:t>En allant sur la page  d’accueil du portail : « Accéder à mon dossier »</a:t>
            </a:r>
          </a:p>
          <a:p>
            <a:pPr algn="ctr" eaLnBrk="1">
              <a:lnSpc>
                <a:spcPct val="95000"/>
              </a:lnSpc>
              <a:spcBef>
                <a:spcPct val="50000"/>
              </a:spcBef>
              <a:buClr>
                <a:srgbClr val="000000"/>
              </a:buClr>
              <a:buSzPct val="45000"/>
              <a:buFont typeface="StarSymbol"/>
              <a:buNone/>
            </a:pPr>
            <a:r>
              <a:rPr lang="fr-FR" altLang="fr-FR" sz="1200" b="1" dirty="0">
                <a:solidFill>
                  <a:srgbClr val="3D566E"/>
                </a:solidFill>
                <a:ea typeface="Tahoma" panose="020B0604030504040204" pitchFamily="34" charset="0"/>
                <a:cs typeface="Tahoma" panose="020B0604030504040204" pitchFamily="34" charset="0"/>
              </a:rPr>
              <a:t>Puis « Créer mon dossier </a:t>
            </a:r>
            <a:r>
              <a:rPr lang="fr-FR" altLang="fr-FR" sz="1200" b="1" dirty="0" smtClean="0">
                <a:solidFill>
                  <a:srgbClr val="3D566E"/>
                </a:solidFill>
                <a:ea typeface="Tahoma" panose="020B0604030504040204" pitchFamily="34" charset="0"/>
                <a:cs typeface="Tahoma" panose="020B0604030504040204" pitchFamily="34" charset="0"/>
              </a:rPr>
              <a:t>2022</a:t>
            </a:r>
            <a:r>
              <a:rPr lang="fr-FR" altLang="fr-FR" sz="1200" b="1" dirty="0">
                <a:solidFill>
                  <a:srgbClr val="3D566E"/>
                </a:solidFill>
                <a:ea typeface="Tahoma" panose="020B0604030504040204" pitchFamily="34" charset="0"/>
                <a:cs typeface="Tahoma" panose="020B0604030504040204" pitchFamily="34" charset="0"/>
              </a:rPr>
              <a:t> »</a:t>
            </a:r>
          </a:p>
        </p:txBody>
      </p:sp>
      <p:pic>
        <p:nvPicPr>
          <p:cNvPr id="4" name="Image 3"/>
          <p:cNvPicPr>
            <a:picLocks noChangeAspect="1"/>
          </p:cNvPicPr>
          <p:nvPr/>
        </p:nvPicPr>
        <p:blipFill>
          <a:blip r:embed="rId4"/>
          <a:stretch>
            <a:fillRect/>
          </a:stretch>
        </p:blipFill>
        <p:spPr>
          <a:xfrm>
            <a:off x="1907704" y="4265046"/>
            <a:ext cx="918213" cy="493000"/>
          </a:xfrm>
          <a:prstGeom prst="rect">
            <a:avLst/>
          </a:prstGeom>
          <a:ln>
            <a:solidFill>
              <a:srgbClr val="3D566E"/>
            </a:solidFill>
          </a:ln>
        </p:spPr>
      </p:pic>
      <p:sp>
        <p:nvSpPr>
          <p:cNvPr id="13" name="Flèche droite 12"/>
          <p:cNvSpPr/>
          <p:nvPr/>
        </p:nvSpPr>
        <p:spPr bwMode="auto">
          <a:xfrm>
            <a:off x="2857236" y="4531481"/>
            <a:ext cx="489933" cy="195973"/>
          </a:xfrm>
          <a:prstGeom prst="rightArrow">
            <a:avLst/>
          </a:prstGeom>
          <a:solidFill>
            <a:srgbClr val="797FBB"/>
          </a:solidFill>
          <a:ln w="9525" cap="flat" cmpd="sng" algn="ctr">
            <a:noFill/>
            <a:prstDash val="solid"/>
            <a:round/>
            <a:headEnd type="none" w="med" len="med"/>
            <a:tailEnd type="none" w="med" len="med"/>
          </a:ln>
          <a:effectLst/>
          <a:extLst/>
        </p:spPr>
        <p:txBody>
          <a:bodyPr vert="horz" wrap="square" lIns="62215" tIns="31107" rIns="62215" bIns="31107" numCol="1" rtlCol="0" anchor="t" anchorCtr="0" compatLnSpc="1">
            <a:prstTxWarp prst="textNoShape">
              <a:avLst/>
            </a:prstTxWarp>
          </a:bodyPr>
          <a:lstStyle/>
          <a:p>
            <a:pPr defTabSz="622158" eaLnBrk="0" fontAlgn="base" hangingPunct="0">
              <a:spcBef>
                <a:spcPct val="0"/>
              </a:spcBef>
              <a:spcAft>
                <a:spcPct val="0"/>
              </a:spcAft>
            </a:pPr>
            <a:endParaRPr lang="fr-FR" sz="1633">
              <a:latin typeface="Times"/>
            </a:endParaRPr>
          </a:p>
        </p:txBody>
      </p:sp>
      <p:sp>
        <p:nvSpPr>
          <p:cNvPr id="14" name="ZoneTexte 13"/>
          <p:cNvSpPr txBox="1"/>
          <p:nvPr/>
        </p:nvSpPr>
        <p:spPr>
          <a:xfrm>
            <a:off x="3347169" y="4506356"/>
            <a:ext cx="5387838" cy="246221"/>
          </a:xfrm>
          <a:prstGeom prst="rect">
            <a:avLst/>
          </a:prstGeom>
          <a:noFill/>
        </p:spPr>
        <p:txBody>
          <a:bodyPr wrap="square" rtlCol="0">
            <a:spAutoFit/>
          </a:bodyPr>
          <a:lstStyle/>
          <a:p>
            <a:r>
              <a:rPr lang="fr-FR" sz="1000" i="1" dirty="0">
                <a:solidFill>
                  <a:srgbClr val="3D566E"/>
                </a:solidFill>
              </a:rPr>
              <a:t>100% signifie que toutes les informations administratives du dossier sont bien saisies</a:t>
            </a:r>
          </a:p>
        </p:txBody>
      </p:sp>
      <p:sp>
        <p:nvSpPr>
          <p:cNvPr id="9"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0"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1" name="Espace réservé du numéro de diapositive 8"/>
          <p:cNvSpPr>
            <a:spLocks noGrp="1"/>
          </p:cNvSpPr>
          <p:nvPr>
            <p:ph type="sldNum" sz="quarter" idx="12"/>
          </p:nvPr>
        </p:nvSpPr>
        <p:spPr>
          <a:xfrm>
            <a:off x="6264000" y="4783500"/>
            <a:ext cx="1350000" cy="360000"/>
          </a:xfrm>
        </p:spPr>
        <p:txBody>
          <a:bodyPr/>
          <a:lstStyle/>
          <a:p>
            <a:r>
              <a:rPr lang="fr-FR" i="0" dirty="0" smtClean="0"/>
              <a:t>10</a:t>
            </a:r>
            <a:endParaRPr lang="fr-FR" i="0" dirty="0"/>
          </a:p>
        </p:txBody>
      </p:sp>
      <p:pic>
        <p:nvPicPr>
          <p:cNvPr id="5" name="Image 4"/>
          <p:cNvPicPr>
            <a:picLocks noChangeAspect="1"/>
          </p:cNvPicPr>
          <p:nvPr/>
        </p:nvPicPr>
        <p:blipFill>
          <a:blip r:embed="rId5"/>
          <a:stretch>
            <a:fillRect/>
          </a:stretch>
        </p:blipFill>
        <p:spPr>
          <a:xfrm>
            <a:off x="1979712" y="104562"/>
            <a:ext cx="5262719" cy="485853"/>
          </a:xfrm>
          <a:prstGeom prst="rect">
            <a:avLst/>
          </a:prstGeom>
        </p:spPr>
      </p:pic>
    </p:spTree>
    <p:extLst>
      <p:ext uri="{BB962C8B-B14F-4D97-AF65-F5344CB8AC3E}">
        <p14:creationId xmlns:p14="http://schemas.microsoft.com/office/powerpoint/2010/main" val="3957429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10898"/>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sz="quarter" idx="4294967295"/>
          </p:nvPr>
        </p:nvSpPr>
        <p:spPr>
          <a:xfrm>
            <a:off x="360000" y="1286023"/>
            <a:ext cx="8604488" cy="1866743"/>
          </a:xfrm>
          <a:prstGeom prst="rect">
            <a:avLst/>
          </a:prstGeom>
        </p:spPr>
        <p:txBody>
          <a:bodyPr/>
          <a:lstStyle/>
          <a:p>
            <a:pPr algn="just" defTabSz="311079">
              <a:spcBef>
                <a:spcPts val="408"/>
              </a:spcBef>
              <a:spcAft>
                <a:spcPts val="408"/>
              </a:spcAft>
              <a:buClr>
                <a:srgbClr val="FF0000"/>
              </a:buClr>
              <a:buSzPct val="100000"/>
              <a:defRPr/>
            </a:pPr>
            <a:r>
              <a:rPr lang="fr-FR" sz="1400" dirty="0">
                <a:solidFill>
                  <a:srgbClr val="F28E65"/>
                </a:solidFill>
                <a:latin typeface="Tahoma" panose="020B0604030504040204" pitchFamily="34" charset="0"/>
                <a:ea typeface="Tahoma" panose="020B0604030504040204" pitchFamily="34" charset="0"/>
                <a:cs typeface="Tahoma" panose="020B0604030504040204" pitchFamily="34" charset="0"/>
              </a:rPr>
              <a:t>&gt; Des vœux motivés :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en quelques lignes, le lycéen explique ce qui motive chacun de ses vœux. Il est accompagné par son professeur principal</a:t>
            </a:r>
          </a:p>
          <a:p>
            <a:pPr algn="just" defTabSz="311079">
              <a:spcBef>
                <a:spcPts val="408"/>
              </a:spcBef>
              <a:spcAft>
                <a:spcPts val="408"/>
              </a:spcAft>
              <a:buClr>
                <a:srgbClr val="FF0000"/>
              </a:buClr>
              <a:buSzPct val="100000"/>
              <a:defRPr/>
            </a:pPr>
            <a:r>
              <a:rPr lang="fr-FR" sz="1400" dirty="0">
                <a:solidFill>
                  <a:srgbClr val="F28E65"/>
                </a:solidFill>
                <a:latin typeface="Tahoma" panose="020B0604030504040204" pitchFamily="34" charset="0"/>
                <a:ea typeface="Tahoma" panose="020B0604030504040204" pitchFamily="34" charset="0"/>
                <a:cs typeface="Tahoma" panose="020B0604030504040204" pitchFamily="34" charset="0"/>
              </a:rPr>
              <a:t>&gt; Des vœux non classés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 aucune contrainte imposée afin d’éviter toute autocensure</a:t>
            </a:r>
            <a:endPar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Aft>
                <a:spcPts val="408"/>
              </a:spcAft>
              <a:buClr>
                <a:srgbClr val="FF0000"/>
              </a:buClr>
              <a:buSzPct val="100000"/>
              <a:defRPr/>
            </a:pPr>
            <a:r>
              <a:rPr lang="fr-FR" sz="1400" dirty="0">
                <a:solidFill>
                  <a:srgbClr val="F28E65"/>
                </a:solidFill>
                <a:latin typeface="Tahoma" panose="020B0604030504040204" pitchFamily="34" charset="0"/>
                <a:ea typeface="Tahoma" panose="020B0604030504040204" pitchFamily="34" charset="0"/>
                <a:cs typeface="Tahoma" panose="020B0604030504040204" pitchFamily="34" charset="0"/>
              </a:rPr>
              <a:t>&gt; Pour des formations sélectives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(Classes prépa, BTS, BUT, écoles, IFSI, IEP…) </a:t>
            </a:r>
            <a:r>
              <a:rPr lang="fr-FR" sz="1400" dirty="0" smtClean="0">
                <a:solidFill>
                  <a:srgbClr val="3D566E"/>
                </a:solidFill>
                <a:latin typeface="Tahoma" panose="020B0604030504040204" pitchFamily="34" charset="0"/>
                <a:ea typeface="Tahoma" panose="020B0604030504040204" pitchFamily="34" charset="0"/>
                <a:cs typeface="Tahoma" panose="020B0604030504040204" pitchFamily="34" charset="0"/>
              </a:rPr>
              <a:t>et   </a:t>
            </a: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Aft>
                <a:spcPts val="408"/>
              </a:spcAft>
              <a:buClr>
                <a:srgbClr val="FF0000"/>
              </a:buClr>
              <a:buSzPct val="100000"/>
              <a:defRPr/>
            </a:pPr>
            <a:r>
              <a:rPr lang="fr-FR" sz="1400" dirty="0">
                <a:solidFill>
                  <a:srgbClr val="F28E65"/>
                </a:solidFill>
                <a:latin typeface="Tahoma" panose="020B0604030504040204" pitchFamily="34" charset="0"/>
                <a:ea typeface="Tahoma" panose="020B0604030504040204" pitchFamily="34" charset="0"/>
                <a:cs typeface="Tahoma" panose="020B0604030504040204" pitchFamily="34" charset="0"/>
              </a:rPr>
              <a:t>non sélectives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(licence, PASS)</a:t>
            </a:r>
          </a:p>
          <a:p>
            <a:pPr algn="just" defTabSz="311079">
              <a:spcBef>
                <a:spcPts val="408"/>
              </a:spcBef>
              <a:spcAft>
                <a:spcPts val="408"/>
              </a:spcAft>
              <a:buClr>
                <a:srgbClr val="FF0000"/>
              </a:buClr>
              <a:buSzPct val="100000"/>
              <a:defRPr/>
            </a:pPr>
            <a:r>
              <a:rPr lang="fr-FR" sz="1400" dirty="0">
                <a:solidFill>
                  <a:srgbClr val="F28E65"/>
                </a:solidFill>
                <a:latin typeface="Tahoma" panose="020B0604030504040204" pitchFamily="34" charset="0"/>
                <a:ea typeface="Tahoma" panose="020B0604030504040204" pitchFamily="34" charset="0"/>
                <a:cs typeface="Tahoma" panose="020B0604030504040204" pitchFamily="34" charset="0"/>
              </a:rPr>
              <a:t>&gt; Jusqu’à 10 vœux et 20 sous-vœux </a:t>
            </a:r>
          </a:p>
          <a:p>
            <a:pPr algn="just" defTabSz="311079">
              <a:spcBef>
                <a:spcPct val="20000"/>
              </a:spcBef>
              <a:spcAft>
                <a:spcPts val="0"/>
              </a:spcAft>
              <a:buClr>
                <a:srgbClr val="FF0000"/>
              </a:buClr>
              <a:buSzPct val="100000"/>
              <a:defRPr/>
            </a:pPr>
            <a:r>
              <a:rPr lang="fr-FR" sz="1100" dirty="0">
                <a:solidFill>
                  <a:srgbClr val="3D566E"/>
                </a:solidFill>
                <a:latin typeface="Calibri"/>
              </a:rPr>
              <a:t> </a:t>
            </a:r>
          </a:p>
          <a:p>
            <a:pPr algn="just" defTabSz="311079">
              <a:spcBef>
                <a:spcPct val="20000"/>
              </a:spcBef>
              <a:spcAft>
                <a:spcPts val="0"/>
              </a:spcAft>
              <a:buClr>
                <a:srgbClr val="FF0000"/>
              </a:buClr>
              <a:buSzPct val="100000"/>
              <a:defRPr/>
            </a:pPr>
            <a:endParaRPr lang="fr-FR" sz="1100" dirty="0" smtClean="0">
              <a:solidFill>
                <a:srgbClr val="3D566E"/>
              </a:solidFill>
              <a:latin typeface="Calibri"/>
            </a:endParaRPr>
          </a:p>
        </p:txBody>
      </p:sp>
      <p:sp>
        <p:nvSpPr>
          <p:cNvPr id="8" name="Text Box 25"/>
          <p:cNvSpPr txBox="1">
            <a:spLocks noChangeArrowheads="1"/>
          </p:cNvSpPr>
          <p:nvPr/>
        </p:nvSpPr>
        <p:spPr bwMode="auto">
          <a:xfrm>
            <a:off x="360000" y="892832"/>
            <a:ext cx="8604488" cy="296641"/>
          </a:xfrm>
          <a:prstGeom prst="rect">
            <a:avLst/>
          </a:prstGeom>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600" b="1" dirty="0">
                <a:solidFill>
                  <a:srgbClr val="797FBB"/>
                </a:solidFill>
                <a:ea typeface="Tahoma" panose="020B0604030504040204" pitchFamily="34" charset="0"/>
                <a:cs typeface="Tahoma" panose="020B0604030504040204" pitchFamily="34" charset="0"/>
              </a:rPr>
              <a:t>20 Janvier au </a:t>
            </a:r>
            <a:r>
              <a:rPr lang="fr-FR" altLang="fr-FR" sz="1600" b="1" dirty="0" smtClean="0">
                <a:solidFill>
                  <a:srgbClr val="797FBB"/>
                </a:solidFill>
                <a:ea typeface="Tahoma" panose="020B0604030504040204" pitchFamily="34" charset="0"/>
                <a:cs typeface="Tahoma" panose="020B0604030504040204" pitchFamily="34" charset="0"/>
              </a:rPr>
              <a:t>29 </a:t>
            </a:r>
            <a:r>
              <a:rPr lang="fr-FR" altLang="fr-FR" sz="1600" b="1" dirty="0">
                <a:solidFill>
                  <a:srgbClr val="797FBB"/>
                </a:solidFill>
                <a:ea typeface="Tahoma" panose="020B0604030504040204" pitchFamily="34" charset="0"/>
                <a:cs typeface="Tahoma" panose="020B0604030504040204" pitchFamily="34" charset="0"/>
              </a:rPr>
              <a:t>Mars: FORMULER SES VOEUX</a:t>
            </a:r>
          </a:p>
        </p:txBody>
      </p:sp>
      <p:sp>
        <p:nvSpPr>
          <p:cNvPr id="9" name="Rectangle 8"/>
          <p:cNvSpPr/>
          <p:nvPr/>
        </p:nvSpPr>
        <p:spPr>
          <a:xfrm>
            <a:off x="390934" y="3310327"/>
            <a:ext cx="8573553" cy="340958"/>
          </a:xfrm>
          <a:prstGeom prst="rect">
            <a:avLst/>
          </a:prstGeom>
          <a:solidFill>
            <a:srgbClr val="3D566E"/>
          </a:solidFill>
          <a:ln w="12700" cap="flat" cmpd="sng" algn="ctr">
            <a:solidFill>
              <a:srgbClr val="3D566E"/>
            </a:solidFill>
            <a:prstDash val="solid"/>
          </a:ln>
          <a:effectLst/>
        </p:spPr>
        <p:txBody>
          <a:bodyPr rtlCol="0" anchor="ctr"/>
          <a:lstStyle/>
          <a:p>
            <a:pPr marL="0" lvl="1" defTabSz="311079">
              <a:lnSpc>
                <a:spcPct val="90000"/>
              </a:lnSpc>
              <a:buSzPct val="100000"/>
              <a:defRPr/>
            </a:pPr>
            <a:r>
              <a:rPr lang="fr-FR" sz="1100" b="1" i="1" u="sng" kern="0" dirty="0">
                <a:solidFill>
                  <a:schemeClr val="bg1"/>
                </a:solidFill>
              </a:rPr>
              <a:t>Notre conseil</a:t>
            </a:r>
            <a:r>
              <a:rPr lang="fr-FR" sz="1100" i="1" kern="0" dirty="0">
                <a:solidFill>
                  <a:schemeClr val="bg1"/>
                </a:solidFill>
              </a:rPr>
              <a:t> : diversifier ses vœux et éviter de n’en formuler qu’un seul (en 2020, les candidats ont formulé 9 vœux en moyenne).</a:t>
            </a:r>
          </a:p>
        </p:txBody>
      </p:sp>
      <p:pic>
        <p:nvPicPr>
          <p:cNvPr id="3" name="Image 2"/>
          <p:cNvPicPr>
            <a:picLocks noChangeAspect="1"/>
          </p:cNvPicPr>
          <p:nvPr/>
        </p:nvPicPr>
        <p:blipFill>
          <a:blip r:embed="rId4"/>
          <a:stretch>
            <a:fillRect/>
          </a:stretch>
        </p:blipFill>
        <p:spPr>
          <a:xfrm>
            <a:off x="3419872" y="2520990"/>
            <a:ext cx="1199458" cy="631776"/>
          </a:xfrm>
          <a:prstGeom prst="rect">
            <a:avLst/>
          </a:prstGeom>
        </p:spPr>
      </p:pic>
      <p:sp>
        <p:nvSpPr>
          <p:cNvPr id="4" name="ZoneTexte 3"/>
          <p:cNvSpPr txBox="1"/>
          <p:nvPr/>
        </p:nvSpPr>
        <p:spPr>
          <a:xfrm>
            <a:off x="5080609" y="2577191"/>
            <a:ext cx="2621112" cy="427553"/>
          </a:xfrm>
          <a:prstGeom prst="rect">
            <a:avLst/>
          </a:prstGeom>
          <a:noFill/>
        </p:spPr>
        <p:txBody>
          <a:bodyPr wrap="square" rtlCol="0">
            <a:spAutoFit/>
          </a:bodyPr>
          <a:lstStyle/>
          <a:p>
            <a:r>
              <a:rPr lang="fr-FR" sz="1089" i="1" dirty="0">
                <a:solidFill>
                  <a:srgbClr val="3D566E"/>
                </a:solidFill>
              </a:rPr>
              <a:t>Un compteur sur votre dossier vous </a:t>
            </a:r>
            <a:endParaRPr lang="fr-FR" sz="1089" i="1" dirty="0" smtClean="0">
              <a:solidFill>
                <a:srgbClr val="3D566E"/>
              </a:solidFill>
            </a:endParaRPr>
          </a:p>
          <a:p>
            <a:r>
              <a:rPr lang="fr-FR" sz="1089" i="1" dirty="0" smtClean="0">
                <a:solidFill>
                  <a:srgbClr val="3D566E"/>
                </a:solidFill>
              </a:rPr>
              <a:t>permet </a:t>
            </a:r>
            <a:r>
              <a:rPr lang="fr-FR" sz="1089" i="1" dirty="0">
                <a:solidFill>
                  <a:srgbClr val="3D566E"/>
                </a:solidFill>
              </a:rPr>
              <a:t>de savoir où vous en êtes</a:t>
            </a:r>
            <a:endParaRPr lang="fr-FR" sz="1089" i="1" dirty="0"/>
          </a:p>
        </p:txBody>
      </p:sp>
      <p:sp>
        <p:nvSpPr>
          <p:cNvPr id="10" name="Flèche droite 9"/>
          <p:cNvSpPr/>
          <p:nvPr/>
        </p:nvSpPr>
        <p:spPr bwMode="auto">
          <a:xfrm>
            <a:off x="4456808" y="2735668"/>
            <a:ext cx="489933" cy="195973"/>
          </a:xfrm>
          <a:prstGeom prst="rightArrow">
            <a:avLst/>
          </a:prstGeom>
          <a:solidFill>
            <a:srgbClr val="797FBB"/>
          </a:solidFill>
          <a:ln w="9525" cap="flat" cmpd="sng" algn="ctr">
            <a:noFill/>
            <a:prstDash val="solid"/>
            <a:round/>
            <a:headEnd type="none" w="med" len="med"/>
            <a:tailEnd type="none" w="med" len="med"/>
          </a:ln>
          <a:effectLst/>
          <a:extLst/>
        </p:spPr>
        <p:txBody>
          <a:bodyPr vert="horz" wrap="square" lIns="62215" tIns="31107" rIns="62215" bIns="31107" numCol="1" rtlCol="0" anchor="t" anchorCtr="0" compatLnSpc="1">
            <a:prstTxWarp prst="textNoShape">
              <a:avLst/>
            </a:prstTxWarp>
          </a:bodyPr>
          <a:lstStyle/>
          <a:p>
            <a:pPr defTabSz="622158" eaLnBrk="0" fontAlgn="base" hangingPunct="0">
              <a:spcBef>
                <a:spcPct val="0"/>
              </a:spcBef>
              <a:spcAft>
                <a:spcPct val="0"/>
              </a:spcAft>
            </a:pPr>
            <a:endParaRPr lang="fr-FR" sz="1633">
              <a:latin typeface="Times"/>
            </a:endParaRPr>
          </a:p>
        </p:txBody>
      </p:sp>
      <p:sp>
        <p:nvSpPr>
          <p:cNvPr id="11" name="ZoneTexte 10"/>
          <p:cNvSpPr txBox="1"/>
          <p:nvPr/>
        </p:nvSpPr>
        <p:spPr>
          <a:xfrm>
            <a:off x="1714062" y="4181580"/>
            <a:ext cx="5242279" cy="307777"/>
          </a:xfrm>
          <a:prstGeom prst="rect">
            <a:avLst/>
          </a:prstGeom>
          <a:noFill/>
        </p:spPr>
        <p:txBody>
          <a:bodyPr wrap="square" rtlCol="0">
            <a:spAutoFit/>
          </a:bodyPr>
          <a:lstStyle/>
          <a:p>
            <a:r>
              <a:rPr lang="fr-FR" sz="1400" b="1" dirty="0">
                <a:solidFill>
                  <a:srgbClr val="C00000"/>
                </a:solidFill>
              </a:rPr>
              <a:t>Après le </a:t>
            </a:r>
            <a:r>
              <a:rPr lang="fr-FR" sz="1400" b="1" dirty="0" smtClean="0">
                <a:solidFill>
                  <a:srgbClr val="C00000"/>
                </a:solidFill>
              </a:rPr>
              <a:t>29 </a:t>
            </a:r>
            <a:r>
              <a:rPr lang="fr-FR" sz="1400" b="1" dirty="0">
                <a:solidFill>
                  <a:srgbClr val="C00000"/>
                </a:solidFill>
              </a:rPr>
              <a:t>mars aucun vœu ne pourra être ajouté</a:t>
            </a:r>
          </a:p>
        </p:txBody>
      </p:sp>
      <p:sp>
        <p:nvSpPr>
          <p:cNvPr id="12"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3"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4" name="Espace réservé du numéro de diapositive 8"/>
          <p:cNvSpPr>
            <a:spLocks noGrp="1"/>
          </p:cNvSpPr>
          <p:nvPr>
            <p:ph type="sldNum" sz="quarter" idx="12"/>
          </p:nvPr>
        </p:nvSpPr>
        <p:spPr>
          <a:xfrm>
            <a:off x="6264000" y="4783500"/>
            <a:ext cx="1350000" cy="360000"/>
          </a:xfrm>
        </p:spPr>
        <p:txBody>
          <a:bodyPr/>
          <a:lstStyle/>
          <a:p>
            <a:r>
              <a:rPr lang="fr-FR" i="0" dirty="0" smtClean="0"/>
              <a:t>11</a:t>
            </a:r>
            <a:endParaRPr lang="fr-FR" i="0" dirty="0"/>
          </a:p>
        </p:txBody>
      </p:sp>
      <p:pic>
        <p:nvPicPr>
          <p:cNvPr id="15" name="Image 14"/>
          <p:cNvPicPr>
            <a:picLocks noChangeAspect="1"/>
          </p:cNvPicPr>
          <p:nvPr/>
        </p:nvPicPr>
        <p:blipFill>
          <a:blip r:embed="rId5"/>
          <a:stretch>
            <a:fillRect/>
          </a:stretch>
        </p:blipFill>
        <p:spPr>
          <a:xfrm>
            <a:off x="1979712" y="132473"/>
            <a:ext cx="5262719" cy="485853"/>
          </a:xfrm>
          <a:prstGeom prst="rect">
            <a:avLst/>
          </a:prstGeom>
        </p:spPr>
      </p:pic>
      <p:pic>
        <p:nvPicPr>
          <p:cNvPr id="5" name="Image 4"/>
          <p:cNvPicPr>
            <a:picLocks noChangeAspect="1"/>
          </p:cNvPicPr>
          <p:nvPr/>
        </p:nvPicPr>
        <p:blipFill>
          <a:blip r:embed="rId6"/>
          <a:stretch>
            <a:fillRect/>
          </a:stretch>
        </p:blipFill>
        <p:spPr>
          <a:xfrm>
            <a:off x="1034383" y="3926282"/>
            <a:ext cx="679679" cy="604159"/>
          </a:xfrm>
          <a:prstGeom prst="rect">
            <a:avLst/>
          </a:prstGeom>
        </p:spPr>
      </p:pic>
    </p:spTree>
    <p:extLst>
      <p:ext uri="{BB962C8B-B14F-4D97-AF65-F5344CB8AC3E}">
        <p14:creationId xmlns:p14="http://schemas.microsoft.com/office/powerpoint/2010/main" val="1032993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598" y="195118"/>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sz="quarter" idx="4294967295"/>
          </p:nvPr>
        </p:nvSpPr>
        <p:spPr>
          <a:xfrm>
            <a:off x="360000" y="1542891"/>
            <a:ext cx="8549400" cy="1675505"/>
          </a:xfrm>
          <a:prstGeom prst="rect">
            <a:avLst/>
          </a:prstGeom>
        </p:spPr>
        <p:txBody>
          <a:bodyPr/>
          <a:lstStyle/>
          <a:p>
            <a:pPr marL="0" lvl="1" indent="0" defTabSz="311079">
              <a:lnSpc>
                <a:spcPct val="110000"/>
              </a:lnSpc>
              <a:spcAft>
                <a:spcPts val="0"/>
              </a:spcAft>
              <a:buClr>
                <a:srgbClr val="FF0000"/>
              </a:buClr>
              <a:buNone/>
              <a:defRPr/>
            </a:pPr>
            <a:r>
              <a:rPr lang="fr-FR" sz="1400" b="1" dirty="0">
                <a:solidFill>
                  <a:srgbClr val="F28E65"/>
                </a:solidFill>
                <a:latin typeface="Tahoma" panose="020B0604030504040204" pitchFamily="34" charset="0"/>
                <a:ea typeface="Tahoma" panose="020B0604030504040204" pitchFamily="34" charset="0"/>
                <a:cs typeface="Tahoma" panose="020B0604030504040204" pitchFamily="34" charset="0"/>
              </a:rPr>
              <a:t>Un vœu multiple est un regroupement de plusieurs formations similaires</a:t>
            </a:r>
            <a:r>
              <a:rPr lang="fr-FR" sz="1400" dirty="0">
                <a:latin typeface="Tahoma" panose="020B0604030504040204" pitchFamily="34" charset="0"/>
                <a:ea typeface="Tahoma" panose="020B0604030504040204" pitchFamily="34" charset="0"/>
                <a:cs typeface="Tahoma" panose="020B0604030504040204" pitchFamily="34" charset="0"/>
              </a:rPr>
              <a:t> </a:t>
            </a: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0" lvl="1" indent="0" defTabSz="311079">
              <a:lnSpc>
                <a:spcPct val="110000"/>
              </a:lnSpc>
              <a:spcAft>
                <a:spcPts val="0"/>
              </a:spcAft>
              <a:buClr>
                <a:srgbClr val="FF0000"/>
              </a:buClr>
              <a:buNone/>
              <a:defRPr/>
            </a:pPr>
            <a:r>
              <a:rPr lang="fr-FR" sz="1400" dirty="0" smtClean="0">
                <a:solidFill>
                  <a:srgbClr val="3D566E"/>
                </a:solidFill>
                <a:latin typeface="Tahoma" panose="020B0604030504040204" pitchFamily="34" charset="0"/>
                <a:ea typeface="Tahoma" panose="020B0604030504040204" pitchFamily="34" charset="0"/>
                <a:cs typeface="Tahoma" panose="020B0604030504040204" pitchFamily="34" charset="0"/>
              </a:rPr>
              <a:t>Exemple</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 : le vœu multiple BTS « Management commercial opérationnel » qui regroupe toutes les formations de BTS « Management commercial opérationnel » en </a:t>
            </a:r>
            <a:r>
              <a:rPr lang="fr-FR" sz="1400" dirty="0" smtClean="0">
                <a:solidFill>
                  <a:srgbClr val="3D566E"/>
                </a:solidFill>
                <a:latin typeface="Tahoma" panose="020B0604030504040204" pitchFamily="34" charset="0"/>
                <a:ea typeface="Tahoma" panose="020B0604030504040204" pitchFamily="34" charset="0"/>
                <a:cs typeface="Tahoma" panose="020B0604030504040204" pitchFamily="34" charset="0"/>
              </a:rPr>
              <a:t>France.</a:t>
            </a: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0" lvl="1" indent="0" defTabSz="311079">
              <a:lnSpc>
                <a:spcPct val="110000"/>
              </a:lnSpc>
              <a:spcAft>
                <a:spcPts val="0"/>
              </a:spcAft>
              <a:buClr>
                <a:srgbClr val="FF0000"/>
              </a:buClr>
              <a:buNone/>
              <a:defRPr/>
            </a:pP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0" lvl="1" indent="0" defTabSz="311079">
              <a:lnSpc>
                <a:spcPct val="110000"/>
              </a:lnSpc>
              <a:spcAft>
                <a:spcPts val="0"/>
              </a:spcAft>
              <a:buClr>
                <a:srgbClr val="FF0000"/>
              </a:buClr>
              <a:buNone/>
              <a:defRPr/>
            </a:pPr>
            <a:r>
              <a:rPr lang="fr-FR" sz="1400" b="1" dirty="0" smtClean="0">
                <a:solidFill>
                  <a:srgbClr val="F28E65"/>
                </a:solidFill>
                <a:latin typeface="Tahoma" panose="020B0604030504040204" pitchFamily="34" charset="0"/>
                <a:ea typeface="Tahoma" panose="020B0604030504040204" pitchFamily="34" charset="0"/>
                <a:cs typeface="Tahoma" panose="020B0604030504040204" pitchFamily="34" charset="0"/>
              </a:rPr>
              <a:t>Un </a:t>
            </a:r>
            <a:r>
              <a:rPr lang="fr-FR" sz="1400" b="1" dirty="0">
                <a:solidFill>
                  <a:srgbClr val="F28E65"/>
                </a:solidFill>
                <a:latin typeface="Tahoma" panose="020B0604030504040204" pitchFamily="34" charset="0"/>
                <a:ea typeface="Tahoma" panose="020B0604030504040204" pitchFamily="34" charset="0"/>
                <a:cs typeface="Tahoma" panose="020B0604030504040204" pitchFamily="34" charset="0"/>
              </a:rPr>
              <a:t>vœu multiple compte pour un vœu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parmi les 10 vœux possibles.</a:t>
            </a:r>
          </a:p>
          <a:p>
            <a:pPr marL="0" lvl="1" indent="0" defTabSz="311079">
              <a:spcBef>
                <a:spcPts val="0"/>
              </a:spcBef>
              <a:spcAft>
                <a:spcPts val="0"/>
              </a:spcAft>
              <a:buClr>
                <a:srgbClr val="FF0000"/>
              </a:buClr>
              <a:buNone/>
              <a:defRPr/>
            </a:pP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0" lvl="1" indent="0" defTabSz="311079">
              <a:lnSpc>
                <a:spcPct val="110000"/>
              </a:lnSpc>
              <a:spcAft>
                <a:spcPts val="0"/>
              </a:spcAft>
              <a:buClr>
                <a:srgbClr val="FF0000"/>
              </a:buClr>
              <a:buNone/>
              <a:defRPr/>
            </a:pPr>
            <a:r>
              <a:rPr lang="fr-FR" sz="1400" b="1" dirty="0" smtClean="0">
                <a:solidFill>
                  <a:srgbClr val="F28E65"/>
                </a:solidFill>
                <a:latin typeface="Tahoma" panose="020B0604030504040204" pitchFamily="34" charset="0"/>
                <a:ea typeface="Tahoma" panose="020B0604030504040204" pitchFamily="34" charset="0"/>
                <a:cs typeface="Tahoma" panose="020B0604030504040204" pitchFamily="34" charset="0"/>
              </a:rPr>
              <a:t>Chaque </a:t>
            </a:r>
            <a:r>
              <a:rPr lang="fr-FR" sz="1400" b="1" dirty="0">
                <a:solidFill>
                  <a:srgbClr val="F28E65"/>
                </a:solidFill>
                <a:latin typeface="Tahoma" panose="020B0604030504040204" pitchFamily="34" charset="0"/>
                <a:ea typeface="Tahoma" panose="020B0604030504040204" pitchFamily="34" charset="0"/>
                <a:cs typeface="Tahoma" panose="020B0604030504040204" pitchFamily="34" charset="0"/>
              </a:rPr>
              <a:t>vœu multiple est composé de sous-vœux qui correspondent chacun à un établissement différent.</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 Vous pouvez choisir un ou plusieurs établissements, sans avoir besoin de les classer. </a:t>
            </a:r>
          </a:p>
          <a:p>
            <a:pPr algn="just" defTabSz="311079">
              <a:spcBef>
                <a:spcPct val="20000"/>
              </a:spcBef>
              <a:spcAft>
                <a:spcPts val="0"/>
              </a:spcAft>
              <a:buClr>
                <a:srgbClr val="FF0000"/>
              </a:buClr>
              <a:buSzPct val="100000"/>
              <a:defRPr/>
            </a:pPr>
            <a:r>
              <a:rPr lang="fr-FR" sz="1800" dirty="0" smtClean="0">
                <a:solidFill>
                  <a:srgbClr val="3D566E"/>
                </a:solidFill>
                <a:latin typeface="Calibri"/>
              </a:rPr>
              <a:t> </a:t>
            </a:r>
            <a:endParaRPr lang="fr-FR" sz="1800" dirty="0">
              <a:solidFill>
                <a:srgbClr val="3D566E"/>
              </a:solidFill>
              <a:latin typeface="Calibri"/>
            </a:endParaRPr>
          </a:p>
          <a:p>
            <a:pPr algn="just" defTabSz="311079">
              <a:spcBef>
                <a:spcPct val="20000"/>
              </a:spcBef>
              <a:spcAft>
                <a:spcPts val="0"/>
              </a:spcAft>
              <a:buClr>
                <a:srgbClr val="FF0000"/>
              </a:buClr>
              <a:buSzPct val="100000"/>
              <a:defRPr/>
            </a:pPr>
            <a:endParaRPr lang="fr-FR" sz="1800" dirty="0" smtClean="0">
              <a:solidFill>
                <a:srgbClr val="3D566E"/>
              </a:solidFill>
              <a:latin typeface="Calibri"/>
            </a:endParaRPr>
          </a:p>
        </p:txBody>
      </p:sp>
      <p:sp>
        <p:nvSpPr>
          <p:cNvPr id="8" name="Text Box 25"/>
          <p:cNvSpPr txBox="1">
            <a:spLocks noChangeArrowheads="1"/>
          </p:cNvSpPr>
          <p:nvPr/>
        </p:nvSpPr>
        <p:spPr bwMode="auto">
          <a:xfrm>
            <a:off x="359999" y="1003965"/>
            <a:ext cx="8549401" cy="267402"/>
          </a:xfrm>
          <a:prstGeom prst="rect">
            <a:avLst/>
          </a:prstGeom>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400" b="1" dirty="0">
                <a:solidFill>
                  <a:srgbClr val="797FBB"/>
                </a:solidFill>
                <a:ea typeface="Tahoma" panose="020B0604030504040204" pitchFamily="34" charset="0"/>
                <a:cs typeface="Tahoma" panose="020B0604030504040204" pitchFamily="34" charset="0"/>
              </a:rPr>
              <a:t>LES VŒUX MULTIPLES</a:t>
            </a:r>
          </a:p>
        </p:txBody>
      </p:sp>
      <p:sp>
        <p:nvSpPr>
          <p:cNvPr id="9"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0"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1" name="Espace réservé du numéro de diapositive 8"/>
          <p:cNvSpPr>
            <a:spLocks noGrp="1"/>
          </p:cNvSpPr>
          <p:nvPr>
            <p:ph type="sldNum" sz="quarter" idx="12"/>
          </p:nvPr>
        </p:nvSpPr>
        <p:spPr>
          <a:xfrm>
            <a:off x="6264000" y="4783500"/>
            <a:ext cx="1350000" cy="360000"/>
          </a:xfrm>
        </p:spPr>
        <p:txBody>
          <a:bodyPr/>
          <a:lstStyle/>
          <a:p>
            <a:r>
              <a:rPr lang="fr-FR" i="0" dirty="0" smtClean="0"/>
              <a:t>12</a:t>
            </a:r>
            <a:endParaRPr lang="fr-FR" i="0" dirty="0"/>
          </a:p>
        </p:txBody>
      </p:sp>
      <p:pic>
        <p:nvPicPr>
          <p:cNvPr id="12" name="Image 11"/>
          <p:cNvPicPr>
            <a:picLocks noChangeAspect="1"/>
          </p:cNvPicPr>
          <p:nvPr/>
        </p:nvPicPr>
        <p:blipFill>
          <a:blip r:embed="rId4"/>
          <a:stretch>
            <a:fillRect/>
          </a:stretch>
        </p:blipFill>
        <p:spPr>
          <a:xfrm>
            <a:off x="1899679" y="116693"/>
            <a:ext cx="5262719" cy="485853"/>
          </a:xfrm>
          <a:prstGeom prst="rect">
            <a:avLst/>
          </a:prstGeom>
        </p:spPr>
      </p:pic>
    </p:spTree>
    <p:extLst>
      <p:ext uri="{BB962C8B-B14F-4D97-AF65-F5344CB8AC3E}">
        <p14:creationId xmlns:p14="http://schemas.microsoft.com/office/powerpoint/2010/main" val="1386173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598" y="174397"/>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sz="quarter" idx="4294967295"/>
          </p:nvPr>
        </p:nvSpPr>
        <p:spPr>
          <a:xfrm>
            <a:off x="611560" y="1579912"/>
            <a:ext cx="8369848" cy="1224832"/>
          </a:xfrm>
          <a:prstGeom prst="rect">
            <a:avLst/>
          </a:prstGeom>
        </p:spPr>
        <p:txBody>
          <a:bodyPr/>
          <a:lstStyle/>
          <a:p>
            <a:pPr marL="116655" indent="-116655">
              <a:spcAft>
                <a:spcPts val="0"/>
              </a:spcAft>
              <a:buFont typeface="Arial" panose="020B0604020202020204" pitchFamily="34" charset="0"/>
              <a:buChar char="•"/>
            </a:pP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Les BTS et les BUT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regroupés par </a:t>
            </a: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spécialité à l’échelle nationale</a:t>
            </a:r>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116655" indent="-116655">
              <a:spcAft>
                <a:spcPts val="0"/>
              </a:spcAft>
              <a:buFont typeface="Arial" panose="020B0604020202020204" pitchFamily="34" charset="0"/>
              <a:buChar char="•"/>
            </a:pP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Les DN MADE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regroupés par </a:t>
            </a: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mention à l’échelle nationale</a:t>
            </a:r>
          </a:p>
          <a:p>
            <a:pPr marL="116655" indent="-116655">
              <a:spcAft>
                <a:spcPts val="0"/>
              </a:spcAft>
              <a:buFont typeface="Arial" panose="020B0604020202020204" pitchFamily="34" charset="0"/>
              <a:buChar char="•"/>
            </a:pP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Les DCG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(diplôme de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comptabilité</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 et de gestion) regroupés à </a:t>
            </a: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l’échelle nationale. </a:t>
            </a:r>
          </a:p>
          <a:p>
            <a:pPr marL="116655" indent="-116655">
              <a:spcAft>
                <a:spcPts val="0"/>
              </a:spcAft>
              <a:buFont typeface="Arial" panose="020B0604020202020204" pitchFamily="34" charset="0"/>
              <a:buChar char="•"/>
            </a:pP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Les classes prépas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regroupées </a:t>
            </a: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par voie à l’échelle nationale.</a:t>
            </a:r>
            <a:endParaRPr lang="fr-FR" sz="2000" dirty="0">
              <a:solidFill>
                <a:srgbClr val="3D566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25"/>
          <p:cNvSpPr txBox="1">
            <a:spLocks noChangeArrowheads="1"/>
          </p:cNvSpPr>
          <p:nvPr/>
        </p:nvSpPr>
        <p:spPr bwMode="auto">
          <a:xfrm>
            <a:off x="359998" y="808119"/>
            <a:ext cx="8549401" cy="267402"/>
          </a:xfrm>
          <a:prstGeom prst="rect">
            <a:avLst/>
          </a:prstGeom>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400" b="1" dirty="0">
                <a:solidFill>
                  <a:srgbClr val="797FBB"/>
                </a:solidFill>
                <a:ea typeface="Tahoma" panose="020B0604030504040204" pitchFamily="34" charset="0"/>
                <a:cs typeface="Tahoma" panose="020B0604030504040204" pitchFamily="34" charset="0"/>
              </a:rPr>
              <a:t>LES VŒUX MULTIPLES</a:t>
            </a:r>
          </a:p>
        </p:txBody>
      </p:sp>
      <p:sp>
        <p:nvSpPr>
          <p:cNvPr id="4" name="ZoneTexte 3"/>
          <p:cNvSpPr txBox="1"/>
          <p:nvPr/>
        </p:nvSpPr>
        <p:spPr>
          <a:xfrm>
            <a:off x="359998" y="1068366"/>
            <a:ext cx="8549401" cy="523220"/>
          </a:xfrm>
          <a:prstGeom prst="rect">
            <a:avLst/>
          </a:prstGeom>
          <a:noFill/>
        </p:spPr>
        <p:txBody>
          <a:bodyPr wrap="square" rtlCol="0">
            <a:spAutoFit/>
          </a:bodyPr>
          <a:lstStyle/>
          <a:p>
            <a:r>
              <a:rPr lang="fr-FR" sz="1400" b="1" dirty="0">
                <a:solidFill>
                  <a:srgbClr val="3D566E"/>
                </a:solidFill>
              </a:rPr>
              <a:t>Les formations dont </a:t>
            </a:r>
            <a:r>
              <a:rPr lang="fr-FR" sz="1400" b="1" u="sng" dirty="0">
                <a:solidFill>
                  <a:srgbClr val="3D566E"/>
                </a:solidFill>
              </a:rPr>
              <a:t>le nombre de sous-vœux est limité à 10 par vœu multiple (dans la limite de 20 sous-vœux au total):</a:t>
            </a:r>
            <a:endParaRPr lang="fr-FR" sz="1400" b="1" dirty="0"/>
          </a:p>
        </p:txBody>
      </p:sp>
      <p:sp>
        <p:nvSpPr>
          <p:cNvPr id="9" name="ZoneTexte 8"/>
          <p:cNvSpPr txBox="1"/>
          <p:nvPr/>
        </p:nvSpPr>
        <p:spPr>
          <a:xfrm>
            <a:off x="359999" y="2468355"/>
            <a:ext cx="8549401" cy="415498"/>
          </a:xfrm>
          <a:prstGeom prst="rect">
            <a:avLst/>
          </a:prstGeom>
          <a:noFill/>
        </p:spPr>
        <p:txBody>
          <a:bodyPr wrap="square" rtlCol="0">
            <a:spAutoFit/>
          </a:bodyPr>
          <a:lstStyle/>
          <a:p>
            <a:pPr>
              <a:lnSpc>
                <a:spcPct val="150000"/>
              </a:lnSpc>
            </a:pPr>
            <a:r>
              <a:rPr lang="fr-FR" sz="1400" b="1" dirty="0">
                <a:solidFill>
                  <a:srgbClr val="3D566E"/>
                </a:solidFill>
              </a:rPr>
              <a:t>Les formations dont </a:t>
            </a:r>
            <a:r>
              <a:rPr lang="fr-FR" sz="1400" b="1" u="sng" dirty="0">
                <a:solidFill>
                  <a:srgbClr val="3D566E"/>
                </a:solidFill>
              </a:rPr>
              <a:t>le nombre de sous-vœux n’est pas limité</a:t>
            </a:r>
            <a:r>
              <a:rPr lang="fr-FR" sz="1400" b="1" dirty="0">
                <a:solidFill>
                  <a:srgbClr val="3D566E"/>
                </a:solidFill>
              </a:rPr>
              <a:t>*: </a:t>
            </a:r>
          </a:p>
        </p:txBody>
      </p:sp>
      <p:sp>
        <p:nvSpPr>
          <p:cNvPr id="5" name="ZoneTexte 4"/>
          <p:cNvSpPr txBox="1"/>
          <p:nvPr/>
        </p:nvSpPr>
        <p:spPr>
          <a:xfrm>
            <a:off x="539552" y="2813876"/>
            <a:ext cx="8244448" cy="1546577"/>
          </a:xfrm>
          <a:prstGeom prst="rect">
            <a:avLst/>
          </a:prstGeom>
          <a:noFill/>
        </p:spPr>
        <p:txBody>
          <a:bodyPr wrap="square" rtlCol="0">
            <a:spAutoFit/>
          </a:bodyPr>
          <a:lstStyle/>
          <a:p>
            <a:pPr marL="116655" indent="-116655">
              <a:buFont typeface="Arial" panose="020B0604020202020204" pitchFamily="34" charset="0"/>
              <a:buChar char="•"/>
            </a:pPr>
            <a:r>
              <a:rPr lang="fr-FR" sz="1200" dirty="0">
                <a:solidFill>
                  <a:srgbClr val="F28E65"/>
                </a:solidFill>
              </a:rPr>
              <a:t>Les IFSI </a:t>
            </a:r>
            <a:r>
              <a:rPr lang="fr-FR" sz="1200" dirty="0">
                <a:solidFill>
                  <a:srgbClr val="3D566E"/>
                </a:solidFill>
              </a:rPr>
              <a:t>(Instituts de Formation en Soins Infirmiers) et </a:t>
            </a:r>
            <a:r>
              <a:rPr lang="fr-FR" sz="1200" dirty="0">
                <a:solidFill>
                  <a:srgbClr val="F28E65"/>
                </a:solidFill>
              </a:rPr>
              <a:t>les instituts d'orthophonie, orthoptie et audioprothèse </a:t>
            </a:r>
            <a:r>
              <a:rPr lang="fr-FR" sz="1200" dirty="0">
                <a:solidFill>
                  <a:srgbClr val="3D566E"/>
                </a:solidFill>
              </a:rPr>
              <a:t>regroupés à </a:t>
            </a:r>
            <a:r>
              <a:rPr lang="fr-FR" sz="1200" dirty="0">
                <a:solidFill>
                  <a:srgbClr val="F28E65"/>
                </a:solidFill>
              </a:rPr>
              <a:t>l’échelle territoriale</a:t>
            </a:r>
            <a:r>
              <a:rPr lang="fr-FR" sz="1200" dirty="0">
                <a:solidFill>
                  <a:srgbClr val="3D566E"/>
                </a:solidFill>
              </a:rPr>
              <a:t>. A noter : </a:t>
            </a:r>
            <a:r>
              <a:rPr lang="fr-FR" sz="1200" dirty="0">
                <a:solidFill>
                  <a:srgbClr val="F28E65"/>
                </a:solidFill>
              </a:rPr>
              <a:t>limitation de 5 vœux multiples maximum par filière </a:t>
            </a:r>
          </a:p>
          <a:p>
            <a:pPr marL="116655" indent="-116655">
              <a:buFont typeface="Arial" panose="020B0604020202020204" pitchFamily="34" charset="0"/>
              <a:buChar char="•"/>
            </a:pPr>
            <a:r>
              <a:rPr lang="fr-FR" sz="1200" dirty="0">
                <a:solidFill>
                  <a:srgbClr val="F28E65"/>
                </a:solidFill>
              </a:rPr>
              <a:t>Les EFTS </a:t>
            </a:r>
            <a:r>
              <a:rPr lang="fr-FR" sz="1200" dirty="0">
                <a:solidFill>
                  <a:srgbClr val="3D566E"/>
                </a:solidFill>
              </a:rPr>
              <a:t>(Etablissements de Formation en Travail Social)</a:t>
            </a:r>
            <a:r>
              <a:rPr lang="fr-FR" sz="1200" dirty="0"/>
              <a:t> </a:t>
            </a:r>
            <a:r>
              <a:rPr lang="fr-FR" sz="1200" dirty="0">
                <a:solidFill>
                  <a:srgbClr val="3D566E"/>
                </a:solidFill>
              </a:rPr>
              <a:t>regroupés par </a:t>
            </a:r>
            <a:r>
              <a:rPr lang="fr-FR" sz="1200" dirty="0">
                <a:solidFill>
                  <a:srgbClr val="F28E65"/>
                </a:solidFill>
              </a:rPr>
              <a:t>diplôme d’Etat à l’échelle nationale</a:t>
            </a:r>
            <a:r>
              <a:rPr lang="fr-FR" sz="1200" dirty="0">
                <a:solidFill>
                  <a:srgbClr val="3D566E"/>
                </a:solidFill>
              </a:rPr>
              <a:t>. </a:t>
            </a:r>
          </a:p>
          <a:p>
            <a:pPr marL="116655" indent="-116655">
              <a:buFont typeface="Arial" panose="020B0604020202020204" pitchFamily="34" charset="0"/>
              <a:buChar char="•"/>
            </a:pPr>
            <a:r>
              <a:rPr lang="fr-FR" sz="1200" dirty="0">
                <a:solidFill>
                  <a:srgbClr val="F28E65"/>
                </a:solidFill>
              </a:rPr>
              <a:t>Les écoles d'ingénieurs et de commerce/management </a:t>
            </a:r>
            <a:r>
              <a:rPr lang="fr-FR" sz="1200" dirty="0">
                <a:solidFill>
                  <a:srgbClr val="3D566E"/>
                </a:solidFill>
              </a:rPr>
              <a:t>regroupées </a:t>
            </a:r>
            <a:r>
              <a:rPr lang="fr-FR" sz="1200" dirty="0">
                <a:solidFill>
                  <a:srgbClr val="F28E65"/>
                </a:solidFill>
              </a:rPr>
              <a:t>en réseau </a:t>
            </a:r>
            <a:r>
              <a:rPr lang="fr-FR" sz="1200" dirty="0">
                <a:solidFill>
                  <a:srgbClr val="3D566E"/>
                </a:solidFill>
              </a:rPr>
              <a:t>et qui </a:t>
            </a:r>
            <a:r>
              <a:rPr lang="fr-FR" sz="1200" dirty="0">
                <a:solidFill>
                  <a:srgbClr val="F28E65"/>
                </a:solidFill>
              </a:rPr>
              <a:t>recrutent sur concours commun. </a:t>
            </a:r>
          </a:p>
          <a:p>
            <a:pPr marL="116655" indent="-116655">
              <a:buFont typeface="Arial" panose="020B0604020202020204" pitchFamily="34" charset="0"/>
              <a:buChar char="•"/>
            </a:pPr>
            <a:r>
              <a:rPr lang="fr-FR" sz="1200" dirty="0">
                <a:solidFill>
                  <a:srgbClr val="F28E65"/>
                </a:solidFill>
              </a:rPr>
              <a:t>Le réseau des Sciences Po / IEP </a:t>
            </a:r>
            <a:r>
              <a:rPr lang="fr-FR" sz="1200" dirty="0">
                <a:solidFill>
                  <a:srgbClr val="3D566E"/>
                </a:solidFill>
              </a:rPr>
              <a:t>(Aix, Lille, Lyon, Rennes, Saint-Germain-en-Laye, Strasbourg et Toulouse)</a:t>
            </a:r>
          </a:p>
          <a:p>
            <a:pPr marL="116655" indent="-116655">
              <a:buFont typeface="Arial" panose="020B0604020202020204" pitchFamily="34" charset="0"/>
              <a:buChar char="•"/>
            </a:pPr>
            <a:r>
              <a:rPr lang="fr-FR" sz="1200" dirty="0">
                <a:solidFill>
                  <a:srgbClr val="F28E65"/>
                </a:solidFill>
              </a:rPr>
              <a:t>Les parcours spécifiques "accès santé" (PASS) </a:t>
            </a:r>
            <a:r>
              <a:rPr lang="fr-FR" sz="1200" dirty="0" smtClean="0">
                <a:solidFill>
                  <a:srgbClr val="3D566E"/>
                </a:solidFill>
              </a:rPr>
              <a:t>regroupés </a:t>
            </a:r>
            <a:r>
              <a:rPr lang="fr-FR" sz="1200" dirty="0">
                <a:solidFill>
                  <a:srgbClr val="3D566E"/>
                </a:solidFill>
              </a:rPr>
              <a:t>à l’échelle régionale. </a:t>
            </a:r>
          </a:p>
          <a:p>
            <a:pPr marL="116655" indent="-116655">
              <a:buFont typeface="Arial" panose="020B0604020202020204" pitchFamily="34" charset="0"/>
              <a:buChar char="•"/>
            </a:pPr>
            <a:r>
              <a:rPr lang="fr-FR" sz="1200" dirty="0">
                <a:solidFill>
                  <a:srgbClr val="F28E65"/>
                </a:solidFill>
              </a:rPr>
              <a:t>Le concours commun des écoles vétérinaires </a:t>
            </a:r>
          </a:p>
          <a:p>
            <a:pPr lvl="0"/>
            <a:r>
              <a:rPr lang="fr-FR" sz="1100" i="1" dirty="0">
                <a:solidFill>
                  <a:srgbClr val="3D566E"/>
                </a:solidFill>
              </a:rPr>
              <a:t>* Ces sous-vœux ne sont pas comptabilisés dans le nombre total de sous-vœux</a:t>
            </a:r>
          </a:p>
        </p:txBody>
      </p:sp>
      <p:sp>
        <p:nvSpPr>
          <p:cNvPr id="10"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1"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2" name="Espace réservé du numéro de diapositive 8"/>
          <p:cNvSpPr>
            <a:spLocks noGrp="1"/>
          </p:cNvSpPr>
          <p:nvPr>
            <p:ph type="sldNum" sz="quarter" idx="12"/>
          </p:nvPr>
        </p:nvSpPr>
        <p:spPr>
          <a:xfrm>
            <a:off x="6264000" y="4783500"/>
            <a:ext cx="1350000" cy="360000"/>
          </a:xfrm>
        </p:spPr>
        <p:txBody>
          <a:bodyPr/>
          <a:lstStyle/>
          <a:p>
            <a:r>
              <a:rPr lang="fr-FR" i="0" dirty="0" smtClean="0"/>
              <a:t>13</a:t>
            </a:r>
            <a:endParaRPr lang="fr-FR" i="0" dirty="0"/>
          </a:p>
        </p:txBody>
      </p:sp>
      <p:pic>
        <p:nvPicPr>
          <p:cNvPr id="13" name="Image 12"/>
          <p:cNvPicPr>
            <a:picLocks noChangeAspect="1"/>
          </p:cNvPicPr>
          <p:nvPr/>
        </p:nvPicPr>
        <p:blipFill>
          <a:blip r:embed="rId4"/>
          <a:stretch>
            <a:fillRect/>
          </a:stretch>
        </p:blipFill>
        <p:spPr>
          <a:xfrm>
            <a:off x="2051720" y="105823"/>
            <a:ext cx="5262719" cy="485853"/>
          </a:xfrm>
          <a:prstGeom prst="rect">
            <a:avLst/>
          </a:prstGeom>
        </p:spPr>
      </p:pic>
    </p:spTree>
    <p:extLst>
      <p:ext uri="{BB962C8B-B14F-4D97-AF65-F5344CB8AC3E}">
        <p14:creationId xmlns:p14="http://schemas.microsoft.com/office/powerpoint/2010/main" val="1476806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8"/>
          <p:cNvSpPr>
            <a:spLocks noGrp="1"/>
          </p:cNvSpPr>
          <p:nvPr>
            <p:ph type="sldNum" sz="quarter" idx="12"/>
          </p:nvPr>
        </p:nvSpPr>
        <p:spPr>
          <a:xfrm>
            <a:off x="6264000" y="4783500"/>
            <a:ext cx="1350000" cy="360000"/>
          </a:xfrm>
        </p:spPr>
        <p:txBody>
          <a:bodyPr/>
          <a:lstStyle/>
          <a:p>
            <a:r>
              <a:rPr lang="fr-FR" i="0" dirty="0" smtClean="0"/>
              <a:t>14</a:t>
            </a:r>
            <a:endParaRPr lang="fr-FR" i="0" dirty="0"/>
          </a:p>
        </p:txBody>
      </p:sp>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8787" y="139410"/>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sz="quarter" idx="4294967295"/>
          </p:nvPr>
        </p:nvSpPr>
        <p:spPr>
          <a:xfrm>
            <a:off x="385603" y="1039216"/>
            <a:ext cx="6329211" cy="245645"/>
          </a:xfrm>
          <a:prstGeom prst="rect">
            <a:avLst/>
          </a:prstGeom>
        </p:spPr>
        <p:txBody>
          <a:bodyPr/>
          <a:lstStyle/>
          <a:p>
            <a:pPr algn="just" defTabSz="311079">
              <a:spcBef>
                <a:spcPct val="20000"/>
              </a:spcBef>
              <a:spcAft>
                <a:spcPts val="0"/>
              </a:spcAft>
              <a:buClr>
                <a:srgbClr val="FF0000"/>
              </a:buClr>
              <a:buSzPct val="100000"/>
              <a:defRPr/>
            </a:pP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Depuis la rubrique « Vœux » cliquer sur « Ajouter une formation »</a:t>
            </a:r>
          </a:p>
          <a:p>
            <a:pPr algn="just" defTabSz="311079">
              <a:spcBef>
                <a:spcPct val="20000"/>
              </a:spcBef>
              <a:spcAft>
                <a:spcPts val="0"/>
              </a:spcAft>
              <a:buClr>
                <a:srgbClr val="FF0000"/>
              </a:buClr>
              <a:buSzPct val="100000"/>
              <a:defRPr/>
            </a:pP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defRPr/>
            </a:pP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defRPr/>
            </a:pP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buFontTx/>
              <a:buChar char="-"/>
              <a:defRPr/>
            </a:pP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buFontTx/>
              <a:buChar char="-"/>
              <a:defRPr/>
            </a:pP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25"/>
          <p:cNvSpPr txBox="1">
            <a:spLocks noChangeArrowheads="1"/>
          </p:cNvSpPr>
          <p:nvPr/>
        </p:nvSpPr>
        <p:spPr bwMode="auto">
          <a:xfrm>
            <a:off x="360000" y="717357"/>
            <a:ext cx="8419590" cy="267402"/>
          </a:xfrm>
          <a:prstGeom prst="rect">
            <a:avLst/>
          </a:prstGeom>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400" b="1" dirty="0">
                <a:solidFill>
                  <a:srgbClr val="797FBB"/>
                </a:solidFill>
                <a:ea typeface="Tahoma" panose="020B0604030504040204" pitchFamily="34" charset="0"/>
                <a:cs typeface="Tahoma" panose="020B0604030504040204" pitchFamily="34" charset="0"/>
              </a:rPr>
              <a:t>RECHERCHER UNE FORMATION ET AJOUTER UN VOEU</a:t>
            </a:r>
          </a:p>
        </p:txBody>
      </p:sp>
      <p:pic>
        <p:nvPicPr>
          <p:cNvPr id="3" name="Image 2"/>
          <p:cNvPicPr>
            <a:picLocks noChangeAspect="1"/>
          </p:cNvPicPr>
          <p:nvPr/>
        </p:nvPicPr>
        <p:blipFill>
          <a:blip r:embed="rId4"/>
          <a:stretch>
            <a:fillRect/>
          </a:stretch>
        </p:blipFill>
        <p:spPr>
          <a:xfrm>
            <a:off x="360000" y="1281730"/>
            <a:ext cx="5672879" cy="897226"/>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0901" y="1998388"/>
            <a:ext cx="4868122" cy="27436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space réservé du contenu 2"/>
          <p:cNvSpPr>
            <a:spLocks noGrp="1"/>
          </p:cNvSpPr>
          <p:nvPr>
            <p:ph sz="quarter" idx="4294967295"/>
          </p:nvPr>
        </p:nvSpPr>
        <p:spPr>
          <a:xfrm>
            <a:off x="442287" y="2836213"/>
            <a:ext cx="3333949" cy="2743623"/>
          </a:xfrm>
          <a:prstGeom prst="rect">
            <a:avLst/>
          </a:prstGeom>
        </p:spPr>
        <p:txBody>
          <a:bodyPr/>
          <a:lstStyle/>
          <a:p>
            <a:pPr algn="just" defTabSz="311079">
              <a:spcBef>
                <a:spcPct val="20000"/>
              </a:spcBef>
              <a:spcAft>
                <a:spcPts val="0"/>
              </a:spcAft>
              <a:buClr>
                <a:srgbClr val="FF0000"/>
              </a:buClr>
              <a:buSzPct val="100000"/>
              <a:defRP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Cela permet d’accéder </a:t>
            </a:r>
            <a:r>
              <a:rPr lang="fr-FR" sz="1200" dirty="0" smtClean="0">
                <a:solidFill>
                  <a:srgbClr val="3D566E"/>
                </a:solidFill>
                <a:latin typeface="Tahoma" panose="020B0604030504040204" pitchFamily="34" charset="0"/>
                <a:ea typeface="Tahoma" panose="020B0604030504040204" pitchFamily="34" charset="0"/>
                <a:cs typeface="Tahoma" panose="020B0604030504040204" pitchFamily="34" charset="0"/>
              </a:rPr>
              <a:t>au moteur de recherche des formations</a:t>
            </a:r>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defRP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Deux types de recherches sont possibles:</a:t>
            </a:r>
          </a:p>
          <a:p>
            <a:pPr algn="just" defTabSz="311079">
              <a:spcBef>
                <a:spcPct val="20000"/>
              </a:spcBef>
              <a:spcAft>
                <a:spcPts val="0"/>
              </a:spcAft>
              <a:buClr>
                <a:srgbClr val="3D566E"/>
              </a:buClr>
              <a:buSzPct val="100000"/>
              <a:buFontTx/>
              <a:buChar char="-"/>
              <a:defRP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une recherche libre par mots-clés</a:t>
            </a:r>
          </a:p>
          <a:p>
            <a:pPr algn="just" defTabSz="311079">
              <a:spcBef>
                <a:spcPct val="20000"/>
              </a:spcBef>
              <a:spcAft>
                <a:spcPts val="0"/>
              </a:spcAft>
              <a:buClr>
                <a:srgbClr val="3D566E"/>
              </a:buClr>
              <a:buSzPct val="100000"/>
              <a:buFontTx/>
              <a:buChar char="-"/>
              <a:defRP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une recherche par critères</a:t>
            </a:r>
          </a:p>
          <a:p>
            <a:pPr algn="just" defTabSz="311079">
              <a:spcBef>
                <a:spcPct val="20000"/>
              </a:spcBef>
              <a:spcAft>
                <a:spcPts val="0"/>
              </a:spcAft>
              <a:buClr>
                <a:srgbClr val="FF0000"/>
              </a:buClr>
              <a:buSzPct val="100000"/>
              <a:defRP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Pour ouvrir la fiche formation cliquer sur « consulter »</a:t>
            </a:r>
          </a:p>
          <a:p>
            <a:pPr algn="just" defTabSz="311079">
              <a:spcBef>
                <a:spcPct val="20000"/>
              </a:spcBef>
              <a:spcAft>
                <a:spcPts val="0"/>
              </a:spcAft>
              <a:buClr>
                <a:srgbClr val="FF0000"/>
              </a:buClr>
              <a:buSzPct val="100000"/>
              <a:defRPr/>
            </a:pPr>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defRPr/>
            </a:pPr>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defRPr/>
            </a:pPr>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defRPr/>
            </a:pPr>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buFontTx/>
              <a:buChar char="-"/>
              <a:defRPr/>
            </a:pPr>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buFontTx/>
              <a:buChar char="-"/>
              <a:defRPr/>
            </a:pPr>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Connecteur droit avec flèche 4"/>
          <p:cNvCxnSpPr/>
          <p:nvPr/>
        </p:nvCxnSpPr>
        <p:spPr bwMode="auto">
          <a:xfrm flipV="1">
            <a:off x="2781981" y="2209579"/>
            <a:ext cx="1573995" cy="1388355"/>
          </a:xfrm>
          <a:prstGeom prst="straightConnector1">
            <a:avLst/>
          </a:prstGeom>
          <a:solidFill>
            <a:schemeClr val="accent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p:cNvCxnSpPr>
            <a:endCxn id="10" idx="1"/>
          </p:cNvCxnSpPr>
          <p:nvPr/>
        </p:nvCxnSpPr>
        <p:spPr bwMode="auto">
          <a:xfrm flipV="1">
            <a:off x="2381928" y="3370200"/>
            <a:ext cx="1628973" cy="430969"/>
          </a:xfrm>
          <a:prstGeom prst="straightConnector1">
            <a:avLst/>
          </a:prstGeom>
          <a:solidFill>
            <a:schemeClr val="accent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avec flèche 14"/>
          <p:cNvCxnSpPr/>
          <p:nvPr/>
        </p:nvCxnSpPr>
        <p:spPr bwMode="auto">
          <a:xfrm flipV="1">
            <a:off x="1433403" y="4145476"/>
            <a:ext cx="3498637" cy="18225"/>
          </a:xfrm>
          <a:prstGeom prst="straightConnector1">
            <a:avLst/>
          </a:prstGeom>
          <a:solidFill>
            <a:schemeClr val="accent1"/>
          </a:solidFill>
          <a:ln w="254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Ellipse 21"/>
          <p:cNvSpPr/>
          <p:nvPr/>
        </p:nvSpPr>
        <p:spPr bwMode="auto">
          <a:xfrm>
            <a:off x="2483932" y="1758599"/>
            <a:ext cx="1224832" cy="599624"/>
          </a:xfrm>
          <a:prstGeom prst="ellipse">
            <a:avLst/>
          </a:prstGeom>
          <a:noFill/>
          <a:ln w="28575" cap="flat" cmpd="sng" algn="ctr">
            <a:solidFill>
              <a:srgbClr val="00B050"/>
            </a:solidFill>
            <a:prstDash val="solid"/>
            <a:round/>
            <a:headEnd type="none" w="med" len="med"/>
            <a:tailEnd type="none" w="med" len="med"/>
          </a:ln>
          <a:effectLst/>
          <a:extLst/>
        </p:spPr>
        <p:txBody>
          <a:bodyPr vert="horz" wrap="square" lIns="62215" tIns="31107" rIns="62215" bIns="31107" numCol="1" rtlCol="0" anchor="t" anchorCtr="0" compatLnSpc="1">
            <a:prstTxWarp prst="textNoShape">
              <a:avLst/>
            </a:prstTxWarp>
          </a:bodyPr>
          <a:lstStyle/>
          <a:p>
            <a:pPr defTabSz="622158" eaLnBrk="0" fontAlgn="base" hangingPunct="0">
              <a:spcBef>
                <a:spcPct val="0"/>
              </a:spcBef>
              <a:spcAft>
                <a:spcPct val="0"/>
              </a:spcAft>
            </a:pPr>
            <a:endParaRPr lang="fr-FR" sz="1633">
              <a:latin typeface="Times"/>
            </a:endParaRPr>
          </a:p>
        </p:txBody>
      </p:sp>
      <p:sp>
        <p:nvSpPr>
          <p:cNvPr id="14"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pic>
        <p:nvPicPr>
          <p:cNvPr id="17" name="Image 16"/>
          <p:cNvPicPr>
            <a:picLocks noChangeAspect="1"/>
          </p:cNvPicPr>
          <p:nvPr/>
        </p:nvPicPr>
        <p:blipFill>
          <a:blip r:embed="rId6"/>
          <a:stretch>
            <a:fillRect/>
          </a:stretch>
        </p:blipFill>
        <p:spPr>
          <a:xfrm>
            <a:off x="1919990" y="75394"/>
            <a:ext cx="5262719" cy="485853"/>
          </a:xfrm>
          <a:prstGeom prst="rect">
            <a:avLst/>
          </a:prstGeom>
        </p:spPr>
      </p:pic>
      <p:sp>
        <p:nvSpPr>
          <p:cNvPr id="19"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Tree>
    <p:extLst>
      <p:ext uri="{BB962C8B-B14F-4D97-AF65-F5344CB8AC3E}">
        <p14:creationId xmlns:p14="http://schemas.microsoft.com/office/powerpoint/2010/main" val="1862549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0233" y="1006651"/>
            <a:ext cx="3342776" cy="19954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07145" y="2553685"/>
            <a:ext cx="3224974" cy="20607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41" name="Connecteur droit avec flèche 40"/>
          <p:cNvCxnSpPr/>
          <p:nvPr/>
        </p:nvCxnSpPr>
        <p:spPr bwMode="auto">
          <a:xfrm flipV="1">
            <a:off x="3939965" y="3288840"/>
            <a:ext cx="1928179" cy="276581"/>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necteur droit avec flèche 43"/>
          <p:cNvCxnSpPr/>
          <p:nvPr/>
        </p:nvCxnSpPr>
        <p:spPr bwMode="auto">
          <a:xfrm flipV="1">
            <a:off x="4400330" y="3989024"/>
            <a:ext cx="195510" cy="34229"/>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necteur droit avec flèche 49"/>
          <p:cNvCxnSpPr/>
          <p:nvPr/>
        </p:nvCxnSpPr>
        <p:spPr bwMode="auto">
          <a:xfrm>
            <a:off x="3586469" y="4346669"/>
            <a:ext cx="2569707" cy="128479"/>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91"/>
          <p:cNvSpPr>
            <a:spLocks noChangeArrowheads="1"/>
          </p:cNvSpPr>
          <p:nvPr/>
        </p:nvSpPr>
        <p:spPr bwMode="auto">
          <a:xfrm>
            <a:off x="5088632" y="1344531"/>
            <a:ext cx="1850368" cy="930974"/>
          </a:xfrm>
          <a:prstGeom prst="rect">
            <a:avLst/>
          </a:prstGeom>
          <a:solidFill>
            <a:srgbClr val="3D566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68526" tIns="34265" rIns="68526" bIns="34265">
            <a:spAutoFit/>
          </a:bodyPr>
          <a:lstStyle>
            <a:lvl1pPr defTabSz="495300"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defTabSz="495300" eaLnBrk="0" hangingPunct="0">
              <a:spcBef>
                <a:spcPct val="20000"/>
              </a:spcBef>
              <a:buClr>
                <a:schemeClr val="tx1"/>
              </a:buClr>
              <a:buChar char="–"/>
              <a:defRPr sz="3100">
                <a:solidFill>
                  <a:schemeClr val="tx1"/>
                </a:solidFill>
                <a:latin typeface="Tahoma" pitchFamily="34" charset="0"/>
              </a:defRPr>
            </a:lvl2pPr>
            <a:lvl3pPr marL="1143000" indent="-228600" defTabSz="4953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defTabSz="495300" eaLnBrk="0" hangingPunct="0">
              <a:spcBef>
                <a:spcPct val="20000"/>
              </a:spcBef>
              <a:buChar char="–"/>
              <a:defRPr sz="2200">
                <a:solidFill>
                  <a:schemeClr val="tx1"/>
                </a:solidFill>
                <a:latin typeface="Tahoma" pitchFamily="34" charset="0"/>
              </a:defRPr>
            </a:lvl4pPr>
            <a:lvl5pPr marL="2057400" indent="-228600" defTabSz="4953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95300"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95300"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95300"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95300"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rtl="1" eaLnBrk="1" hangingPunct="1">
              <a:spcBef>
                <a:spcPct val="0"/>
              </a:spcBef>
              <a:buClrTx/>
              <a:buSzTx/>
              <a:buFontTx/>
              <a:buNone/>
            </a:pPr>
            <a:r>
              <a:rPr lang="fr-FR" altLang="fr-FR" sz="1400" dirty="0">
                <a:solidFill>
                  <a:srgbClr val="FFFFFF"/>
                </a:solidFill>
                <a:latin typeface="Arial" pitchFamily="34" charset="0"/>
                <a:cs typeface="Arial" pitchFamily="34" charset="0"/>
              </a:rPr>
              <a:t>Enregistrer vos vœux au fur et à mesure avant le </a:t>
            </a:r>
            <a:br>
              <a:rPr lang="fr-FR" altLang="fr-FR" sz="1400" dirty="0">
                <a:solidFill>
                  <a:srgbClr val="FFFFFF"/>
                </a:solidFill>
                <a:latin typeface="Arial" pitchFamily="34" charset="0"/>
                <a:cs typeface="Arial" pitchFamily="34" charset="0"/>
              </a:rPr>
            </a:br>
            <a:r>
              <a:rPr lang="fr-FR" altLang="fr-FR" sz="1400" u="sng" dirty="0" smtClean="0">
                <a:solidFill>
                  <a:srgbClr val="FFFFFF"/>
                </a:solidFill>
                <a:latin typeface="Arial" pitchFamily="34" charset="0"/>
                <a:cs typeface="Arial" pitchFamily="34" charset="0"/>
              </a:rPr>
              <a:t>29 </a:t>
            </a:r>
            <a:r>
              <a:rPr lang="fr-FR" altLang="fr-FR" sz="1400" u="sng" dirty="0">
                <a:solidFill>
                  <a:srgbClr val="FFFFFF"/>
                </a:solidFill>
                <a:latin typeface="Arial" pitchFamily="34" charset="0"/>
                <a:cs typeface="Arial" pitchFamily="34" charset="0"/>
              </a:rPr>
              <a:t>mars </a:t>
            </a:r>
            <a:r>
              <a:rPr lang="fr-FR" altLang="fr-FR" sz="1400" u="sng" dirty="0" smtClean="0">
                <a:solidFill>
                  <a:srgbClr val="FFFFFF"/>
                </a:solidFill>
                <a:latin typeface="Arial" pitchFamily="34" charset="0"/>
                <a:cs typeface="Arial" pitchFamily="34" charset="0"/>
              </a:rPr>
              <a:t>2022</a:t>
            </a:r>
            <a:endParaRPr lang="fr-FR" altLang="fr-FR" sz="1400" dirty="0">
              <a:solidFill>
                <a:srgbClr val="FFFFFF"/>
              </a:solidFill>
              <a:latin typeface="Arial" pitchFamily="34" charset="0"/>
              <a:cs typeface="Arial" pitchFamily="34" charset="0"/>
            </a:endParaRPr>
          </a:p>
        </p:txBody>
      </p:sp>
      <p:sp>
        <p:nvSpPr>
          <p:cNvPr id="20" name="Text Box 25"/>
          <p:cNvSpPr txBox="1">
            <a:spLocks noChangeArrowheads="1"/>
          </p:cNvSpPr>
          <p:nvPr/>
        </p:nvSpPr>
        <p:spPr bwMode="auto">
          <a:xfrm>
            <a:off x="360000" y="735772"/>
            <a:ext cx="8424000" cy="267402"/>
          </a:xfrm>
          <a:prstGeom prst="rect">
            <a:avLst/>
          </a:prstGeom>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400" b="1" dirty="0">
                <a:solidFill>
                  <a:srgbClr val="797FBB"/>
                </a:solidFill>
                <a:ea typeface="Tahoma" panose="020B0604030504040204" pitchFamily="34" charset="0"/>
                <a:cs typeface="Tahoma" panose="020B0604030504040204" pitchFamily="34" charset="0"/>
              </a:rPr>
              <a:t>RECHERCHER UNE FORMATION ET AJOUTER UN VOEU</a:t>
            </a:r>
          </a:p>
        </p:txBody>
      </p:sp>
      <p:pic>
        <p:nvPicPr>
          <p:cNvPr id="22" name="Picture 2" descr="G:\AEFE\Services\SORES\14. SITE INTERNET\Boite à outils 2017-2018\3. Fiches thématiques\Images\Logo Parcoursu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3197" y="206111"/>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25" name="Espace réservé du contenu 2"/>
          <p:cNvSpPr>
            <a:spLocks noGrp="1"/>
          </p:cNvSpPr>
          <p:nvPr>
            <p:ph sz="quarter" idx="4294967295"/>
          </p:nvPr>
        </p:nvSpPr>
        <p:spPr>
          <a:xfrm>
            <a:off x="433169" y="3157356"/>
            <a:ext cx="3955857" cy="1848696"/>
          </a:xfrm>
          <a:prstGeom prst="rect">
            <a:avLst/>
          </a:prstGeom>
        </p:spPr>
        <p:txBody>
          <a:bodyPr/>
          <a:lstStyle/>
          <a:p>
            <a:pPr algn="just" defTabSz="311079">
              <a:spcBef>
                <a:spcPct val="20000"/>
              </a:spcBef>
              <a:spcAft>
                <a:spcPts val="0"/>
              </a:spcAft>
              <a:buClr>
                <a:srgbClr val="FF0000"/>
              </a:buClr>
              <a:buSzPct val="100000"/>
              <a:defRPr/>
            </a:pPr>
            <a:r>
              <a:rPr lang="fr-FR" sz="1100" dirty="0" smtClean="0">
                <a:solidFill>
                  <a:srgbClr val="3D566E"/>
                </a:solidFill>
                <a:latin typeface="Tahoma" panose="020B0604030504040204" pitchFamily="34" charset="0"/>
                <a:ea typeface="Tahoma" panose="020B0604030504040204" pitchFamily="34" charset="0"/>
                <a:cs typeface="Tahoma" panose="020B0604030504040204" pitchFamily="34" charset="0"/>
              </a:rPr>
              <a:t>L’intégralité </a:t>
            </a: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des </a:t>
            </a:r>
            <a:r>
              <a:rPr lang="fr-FR" sz="1100" dirty="0" smtClean="0">
                <a:solidFill>
                  <a:srgbClr val="3D566E"/>
                </a:solidFill>
                <a:latin typeface="Tahoma" panose="020B0604030504040204" pitchFamily="34" charset="0"/>
                <a:ea typeface="Tahoma" panose="020B0604030504040204" pitchFamily="34" charset="0"/>
                <a:cs typeface="Tahoma" panose="020B0604030504040204" pitchFamily="34" charset="0"/>
              </a:rPr>
              <a:t>informations de la fiche doit être consultée, </a:t>
            </a: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cliquer </a:t>
            </a:r>
            <a:r>
              <a:rPr lang="fr-FR" sz="1100" dirty="0" smtClean="0">
                <a:solidFill>
                  <a:srgbClr val="3D566E"/>
                </a:solidFill>
                <a:latin typeface="Tahoma" panose="020B0604030504040204" pitchFamily="34" charset="0"/>
                <a:ea typeface="Tahoma" panose="020B0604030504040204" pitchFamily="34" charset="0"/>
                <a:cs typeface="Tahoma" panose="020B0604030504040204" pitchFamily="34" charset="0"/>
              </a:rPr>
              <a:t>ensuite sur </a:t>
            </a:r>
            <a:r>
              <a:rPr lang="fr-FR" sz="1100" b="1" dirty="0">
                <a:solidFill>
                  <a:srgbClr val="3D566E"/>
                </a:solidFill>
                <a:latin typeface="Tahoma" panose="020B0604030504040204" pitchFamily="34" charset="0"/>
                <a:ea typeface="Tahoma" panose="020B0604030504040204" pitchFamily="34" charset="0"/>
                <a:cs typeface="Tahoma" panose="020B0604030504040204" pitchFamily="34" charset="0"/>
              </a:rPr>
              <a:t>ajouter à la liste des vœux</a:t>
            </a: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a:t>
            </a:r>
          </a:p>
          <a:p>
            <a:pPr algn="just" defTabSz="311079">
              <a:spcBef>
                <a:spcPct val="20000"/>
              </a:spcBef>
              <a:spcAft>
                <a:spcPts val="0"/>
              </a:spcAft>
              <a:buClr>
                <a:srgbClr val="FF0000"/>
              </a:buClr>
              <a:buSzPct val="100000"/>
              <a:defRPr/>
            </a:pP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Il faut alors indiquer à quel moment le projet motivé de formation sera saisi.</a:t>
            </a:r>
          </a:p>
          <a:p>
            <a:pPr algn="just" defTabSz="311079">
              <a:spcBef>
                <a:spcPct val="20000"/>
              </a:spcBef>
              <a:spcAft>
                <a:spcPts val="0"/>
              </a:spcAft>
              <a:buClr>
                <a:srgbClr val="FF0000"/>
              </a:buClr>
              <a:buSzPct val="100000"/>
              <a:defRPr/>
            </a:pP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Pour les CPGE, il faut indiquer si vous souhaitez postuler sur un vœu avec et sans internat ou sans internat.</a:t>
            </a:r>
          </a:p>
          <a:p>
            <a:pPr algn="just" defTabSz="311079">
              <a:spcBef>
                <a:spcPct val="20000"/>
              </a:spcBef>
              <a:spcAft>
                <a:spcPts val="0"/>
              </a:spcAft>
              <a:buClr>
                <a:srgbClr val="FF0000"/>
              </a:buClr>
              <a:buSzPct val="100000"/>
              <a:defRPr/>
            </a:pP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Cliquer ensuite sur enregistrer pour valider l’ajout.</a:t>
            </a:r>
          </a:p>
          <a:p>
            <a:pPr algn="just" defTabSz="311079">
              <a:spcBef>
                <a:spcPct val="20000"/>
              </a:spcBef>
              <a:spcAft>
                <a:spcPts val="0"/>
              </a:spcAft>
              <a:buClr>
                <a:srgbClr val="FF0000"/>
              </a:buClr>
              <a:buSzPct val="100000"/>
              <a:defRPr/>
            </a:pPr>
            <a:endPar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defRPr/>
            </a:pPr>
            <a:endPar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defRPr/>
            </a:pPr>
            <a:endPar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buFontTx/>
              <a:buChar char="-"/>
              <a:defRPr/>
            </a:pPr>
            <a:endPar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buFontTx/>
              <a:buChar char="-"/>
              <a:defRPr/>
            </a:pPr>
            <a:endPar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endParaRPr>
          </a:p>
        </p:txBody>
      </p:sp>
      <p:sp>
        <p:nvSpPr>
          <p:cNvPr id="13"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6"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7" name="Espace réservé du numéro de diapositive 8"/>
          <p:cNvSpPr>
            <a:spLocks noGrp="1"/>
          </p:cNvSpPr>
          <p:nvPr>
            <p:ph type="sldNum" sz="quarter" idx="12"/>
          </p:nvPr>
        </p:nvSpPr>
        <p:spPr>
          <a:xfrm>
            <a:off x="6264000" y="4783500"/>
            <a:ext cx="1350000" cy="360000"/>
          </a:xfrm>
        </p:spPr>
        <p:txBody>
          <a:bodyPr/>
          <a:lstStyle/>
          <a:p>
            <a:r>
              <a:rPr lang="fr-FR" i="0" dirty="0" smtClean="0"/>
              <a:t>15</a:t>
            </a:r>
            <a:endParaRPr lang="fr-FR" i="0" dirty="0"/>
          </a:p>
        </p:txBody>
      </p:sp>
      <p:pic>
        <p:nvPicPr>
          <p:cNvPr id="19" name="Image 18"/>
          <p:cNvPicPr>
            <a:picLocks noChangeAspect="1"/>
          </p:cNvPicPr>
          <p:nvPr/>
        </p:nvPicPr>
        <p:blipFill>
          <a:blip r:embed="rId6"/>
          <a:stretch>
            <a:fillRect/>
          </a:stretch>
        </p:blipFill>
        <p:spPr>
          <a:xfrm>
            <a:off x="1945162" y="127686"/>
            <a:ext cx="5262719" cy="485853"/>
          </a:xfrm>
          <a:prstGeom prst="rect">
            <a:avLst/>
          </a:prstGeom>
        </p:spPr>
      </p:pic>
      <p:sp>
        <p:nvSpPr>
          <p:cNvPr id="23" name="Ellipse 22"/>
          <p:cNvSpPr/>
          <p:nvPr/>
        </p:nvSpPr>
        <p:spPr bwMode="auto">
          <a:xfrm>
            <a:off x="2851612" y="2773065"/>
            <a:ext cx="1079956" cy="290529"/>
          </a:xfrm>
          <a:prstGeom prst="ellipse">
            <a:avLst/>
          </a:prstGeom>
          <a:noFill/>
          <a:ln w="28575" cap="flat" cmpd="sng" algn="ctr">
            <a:solidFill>
              <a:srgbClr val="00B050"/>
            </a:solidFill>
            <a:prstDash val="solid"/>
            <a:round/>
            <a:headEnd type="none" w="med" len="med"/>
            <a:tailEnd type="none" w="med" len="med"/>
          </a:ln>
          <a:effectLst/>
          <a:extLst/>
        </p:spPr>
        <p:txBody>
          <a:bodyPr vert="horz" wrap="square" lIns="62215" tIns="31107" rIns="62215" bIns="31107" numCol="1" rtlCol="0" anchor="t" anchorCtr="0" compatLnSpc="1">
            <a:prstTxWarp prst="textNoShape">
              <a:avLst/>
            </a:prstTxWarp>
          </a:bodyPr>
          <a:lstStyle/>
          <a:p>
            <a:pPr defTabSz="622158" eaLnBrk="0" fontAlgn="base" hangingPunct="0">
              <a:spcBef>
                <a:spcPct val="0"/>
              </a:spcBef>
              <a:spcAft>
                <a:spcPct val="0"/>
              </a:spcAft>
            </a:pPr>
            <a:endParaRPr lang="fr-FR" sz="1633">
              <a:latin typeface="Times"/>
            </a:endParaRPr>
          </a:p>
        </p:txBody>
      </p:sp>
    </p:spTree>
    <p:extLst>
      <p:ext uri="{BB962C8B-B14F-4D97-AF65-F5344CB8AC3E}">
        <p14:creationId xmlns:p14="http://schemas.microsoft.com/office/powerpoint/2010/main" val="144530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197" y="210232"/>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sz="quarter" idx="4294967295"/>
          </p:nvPr>
        </p:nvSpPr>
        <p:spPr>
          <a:xfrm>
            <a:off x="360000" y="1052959"/>
            <a:ext cx="8424000" cy="2498656"/>
          </a:xfrm>
          <a:prstGeom prst="rect">
            <a:avLst/>
          </a:prstGeom>
        </p:spPr>
        <p:txBody>
          <a:bodyPr/>
          <a:lstStyle/>
          <a:p>
            <a:pPr algn="just" defTabSz="311079">
              <a:spcAft>
                <a:spcPts val="0"/>
              </a:spcAft>
              <a:buClr>
                <a:srgbClr val="FF0000"/>
              </a:buClr>
              <a:buSzPct val="100000"/>
              <a:defRPr/>
            </a:pPr>
            <a:r>
              <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rPr>
              <a:t>Pour que les vœux saisis deviennent définitifs sur Parcoursup, ils doivent </a:t>
            </a:r>
            <a:r>
              <a:rPr lang="fr-FR" sz="1600" u="sng" dirty="0">
                <a:solidFill>
                  <a:srgbClr val="3D566E"/>
                </a:solidFill>
                <a:latin typeface="Tahoma" panose="020B0604030504040204" pitchFamily="34" charset="0"/>
                <a:ea typeface="Tahoma" panose="020B0604030504040204" pitchFamily="34" charset="0"/>
                <a:cs typeface="Tahoma" panose="020B0604030504040204" pitchFamily="34" charset="0"/>
              </a:rPr>
              <a:t>obligatoirement</a:t>
            </a:r>
            <a:r>
              <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rPr>
              <a:t> être confirmés. Pour cela, il faut :</a:t>
            </a:r>
            <a:endParaRPr lang="fr-FR" sz="10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Aft>
                <a:spcPts val="0"/>
              </a:spcAft>
              <a:buClr>
                <a:srgbClr val="FC9908"/>
              </a:buClr>
              <a:buSzPct val="100000"/>
              <a:defRPr/>
            </a:pPr>
            <a:r>
              <a:rPr lang="fr-FR" sz="1600" dirty="0">
                <a:solidFill>
                  <a:srgbClr val="F28E65"/>
                </a:solidFill>
                <a:latin typeface="Tahoma" panose="020B0604030504040204" pitchFamily="34" charset="0"/>
                <a:ea typeface="Tahoma" panose="020B0604030504040204" pitchFamily="34" charset="0"/>
                <a:cs typeface="Tahoma" panose="020B0604030504040204" pitchFamily="34" charset="0"/>
              </a:rPr>
              <a:t>1-Compléter le dossier : </a:t>
            </a:r>
            <a:endPar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233309" indent="-233309" algn="just" defTabSz="311079">
              <a:spcAft>
                <a:spcPts val="0"/>
              </a:spcAft>
              <a:buClr>
                <a:srgbClr val="FC9908"/>
              </a:buClr>
              <a:buSzPct val="100000"/>
              <a:buFont typeface="Wingdings" panose="05000000000000000000" pitchFamily="2" charset="2"/>
              <a:buChar char="ü"/>
              <a:defRPr/>
            </a:pPr>
            <a:r>
              <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rPr>
              <a:t>Saisie de la rubrique « Ma préférence»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(rubrique Vœux)</a:t>
            </a:r>
          </a:p>
          <a:p>
            <a:pPr marL="233309" indent="-233309" algn="just" defTabSz="311079">
              <a:spcAft>
                <a:spcPts val="0"/>
              </a:spcAft>
              <a:buClr>
                <a:srgbClr val="FC9908"/>
              </a:buClr>
              <a:buSzPct val="100000"/>
              <a:buFont typeface="Wingdings" panose="05000000000000000000" pitchFamily="2" charset="2"/>
              <a:buChar char="ü"/>
              <a:defRPr/>
            </a:pPr>
            <a:r>
              <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rPr>
              <a:t>Saisie des bulletins scolaires de première et des deux premiers trimestres (ou premier semestre) de terminale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(Rubrique Scolarité)</a:t>
            </a:r>
          </a:p>
          <a:p>
            <a:pPr algn="just" defTabSz="311079">
              <a:spcAft>
                <a:spcPts val="0"/>
              </a:spcAft>
              <a:buClr>
                <a:srgbClr val="FC9908"/>
              </a:buClr>
              <a:buSzPct val="100000"/>
              <a:defRPr/>
            </a:pPr>
            <a:r>
              <a:rPr lang="fr-FR" sz="1200" i="1" dirty="0">
                <a:solidFill>
                  <a:srgbClr val="3D566E"/>
                </a:solidFill>
                <a:latin typeface="Tahoma" panose="020B0604030504040204" pitchFamily="34" charset="0"/>
                <a:ea typeface="Tahoma" panose="020B0604030504040204" pitchFamily="34" charset="0"/>
                <a:cs typeface="Tahoma" panose="020B0604030504040204" pitchFamily="34" charset="0"/>
              </a:rPr>
              <a:t>et pour chaque vœu</a:t>
            </a:r>
          </a:p>
          <a:p>
            <a:pPr marL="233309" indent="-233309" algn="just" defTabSz="311079">
              <a:spcAft>
                <a:spcPts val="0"/>
              </a:spcAft>
              <a:buClr>
                <a:srgbClr val="FC9908"/>
              </a:buClr>
              <a:buSzPct val="100000"/>
              <a:buFont typeface="Wingdings" panose="05000000000000000000" pitchFamily="2" charset="2"/>
              <a:buChar char="ü"/>
              <a:defRPr/>
            </a:pPr>
            <a:r>
              <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rPr>
              <a:t>Saisie du projet de formation motivé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(1500 caractères maximum)</a:t>
            </a:r>
            <a:endPar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233309" indent="-233309" algn="just" defTabSz="311079">
              <a:spcAft>
                <a:spcPts val="0"/>
              </a:spcAft>
              <a:buClr>
                <a:srgbClr val="FC9908"/>
              </a:buClr>
              <a:buSzPct val="100000"/>
              <a:buFont typeface="Wingdings" panose="05000000000000000000" pitchFamily="2" charset="2"/>
              <a:buChar char="ü"/>
              <a:defRPr/>
            </a:pPr>
            <a:r>
              <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rPr>
              <a:t>Dépôt des éventuelles pièces complémentaires demandées par certaines formations (questionnaire d’autoévaluation, dossier artistique,…)</a:t>
            </a:r>
          </a:p>
          <a:p>
            <a:pPr marL="233309" indent="-233309" algn="just" defTabSz="311079">
              <a:spcAft>
                <a:spcPts val="0"/>
              </a:spcAft>
              <a:buClr>
                <a:srgbClr val="FC9908"/>
              </a:buClr>
              <a:buSzPct val="100000"/>
              <a:buFont typeface="Wingdings" panose="05000000000000000000" pitchFamily="2" charset="2"/>
              <a:buChar char="ü"/>
              <a:defRPr/>
            </a:pPr>
            <a:r>
              <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rPr>
              <a:t>Paiement des frais de concours (pour certaines formations)</a:t>
            </a:r>
          </a:p>
          <a:p>
            <a:pPr marL="233309" indent="-233309" algn="just" defTabSz="311079">
              <a:spcAft>
                <a:spcPts val="0"/>
              </a:spcAft>
              <a:buClr>
                <a:srgbClr val="FC9908"/>
              </a:buClr>
              <a:buSzPct val="100000"/>
              <a:buFont typeface="Wingdings" panose="05000000000000000000" pitchFamily="2" charset="2"/>
              <a:buChar char="ü"/>
              <a:defRPr/>
            </a:pPr>
            <a:endPar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defTabSz="311079">
              <a:spcAft>
                <a:spcPts val="0"/>
              </a:spcAft>
              <a:buClr>
                <a:srgbClr val="FC9908"/>
              </a:buClr>
              <a:buSzPct val="100000"/>
              <a:defRPr/>
            </a:pPr>
            <a:r>
              <a:rPr lang="fr-FR" sz="1600" dirty="0">
                <a:solidFill>
                  <a:srgbClr val="F28E65"/>
                </a:solidFill>
                <a:latin typeface="Tahoma" panose="020B0604030504040204" pitchFamily="34" charset="0"/>
                <a:ea typeface="Tahoma" panose="020B0604030504040204" pitchFamily="34" charset="0"/>
                <a:cs typeface="Tahoma" panose="020B0604030504040204" pitchFamily="34" charset="0"/>
              </a:rPr>
              <a:t>2- Confirmer chacun des vœux</a:t>
            </a:r>
            <a:r>
              <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rPr>
              <a:t>      </a:t>
            </a:r>
          </a:p>
          <a:p>
            <a:pPr algn="just" defTabSz="311079">
              <a:spcBef>
                <a:spcPct val="20000"/>
              </a:spcBef>
              <a:spcAft>
                <a:spcPts val="0"/>
              </a:spcAft>
              <a:buClr>
                <a:srgbClr val="FF0000"/>
              </a:buClr>
              <a:buSzPct val="100000"/>
              <a:defRPr/>
            </a:pPr>
            <a:endPar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Bef>
                <a:spcPct val="20000"/>
              </a:spcBef>
              <a:spcAft>
                <a:spcPts val="0"/>
              </a:spcAft>
              <a:buClr>
                <a:srgbClr val="FF0000"/>
              </a:buClr>
              <a:buSzPct val="100000"/>
              <a:defRPr/>
            </a:pPr>
            <a:r>
              <a:rPr lang="fr-FR" sz="1200" i="1" dirty="0" smtClean="0">
                <a:solidFill>
                  <a:srgbClr val="3D566E"/>
                </a:solidFill>
                <a:latin typeface="Tahoma" panose="020B0604030504040204" pitchFamily="34" charset="0"/>
                <a:ea typeface="Tahoma" panose="020B0604030504040204" pitchFamily="34" charset="0"/>
                <a:cs typeface="Tahoma" panose="020B0604030504040204" pitchFamily="34" charset="0"/>
              </a:rPr>
              <a:t>       Ce </a:t>
            </a:r>
            <a:r>
              <a:rPr lang="fr-FR" sz="1200" i="1" dirty="0">
                <a:solidFill>
                  <a:srgbClr val="3D566E"/>
                </a:solidFill>
                <a:latin typeface="Tahoma" panose="020B0604030504040204" pitchFamily="34" charset="0"/>
                <a:ea typeface="Tahoma" panose="020B0604030504040204" pitchFamily="34" charset="0"/>
                <a:cs typeface="Tahoma" panose="020B0604030504040204" pitchFamily="34" charset="0"/>
              </a:rPr>
              <a:t>sigle indique qu’une action doit être réalisée</a:t>
            </a:r>
          </a:p>
        </p:txBody>
      </p:sp>
      <p:sp>
        <p:nvSpPr>
          <p:cNvPr id="8" name="Text Box 25"/>
          <p:cNvSpPr txBox="1">
            <a:spLocks noChangeArrowheads="1"/>
          </p:cNvSpPr>
          <p:nvPr/>
        </p:nvSpPr>
        <p:spPr bwMode="auto">
          <a:xfrm>
            <a:off x="360000" y="740675"/>
            <a:ext cx="8533914" cy="267402"/>
          </a:xfrm>
          <a:prstGeom prst="rect">
            <a:avLst/>
          </a:prstGeom>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400" b="1" dirty="0">
                <a:solidFill>
                  <a:srgbClr val="797FBB"/>
                </a:solidFill>
                <a:ea typeface="Tahoma" panose="020B0604030504040204" pitchFamily="34" charset="0"/>
                <a:cs typeface="Tahoma" panose="020B0604030504040204" pitchFamily="34" charset="0"/>
              </a:rPr>
              <a:t>Avant le </a:t>
            </a:r>
            <a:r>
              <a:rPr lang="fr-FR" altLang="fr-FR" sz="1400" b="1" dirty="0" smtClean="0">
                <a:solidFill>
                  <a:srgbClr val="797FBB"/>
                </a:solidFill>
                <a:ea typeface="Tahoma" panose="020B0604030504040204" pitchFamily="34" charset="0"/>
                <a:cs typeface="Tahoma" panose="020B0604030504040204" pitchFamily="34" charset="0"/>
              </a:rPr>
              <a:t>7 </a:t>
            </a:r>
            <a:r>
              <a:rPr lang="fr-FR" altLang="fr-FR" sz="1400" b="1" dirty="0">
                <a:solidFill>
                  <a:srgbClr val="797FBB"/>
                </a:solidFill>
                <a:ea typeface="Tahoma" panose="020B0604030504040204" pitchFamily="34" charset="0"/>
                <a:cs typeface="Tahoma" panose="020B0604030504040204" pitchFamily="34" charset="0"/>
              </a:rPr>
              <a:t>avril : FINALISER SON DOSSIER ET CONFIRMER SES VOEUX</a:t>
            </a:r>
          </a:p>
        </p:txBody>
      </p:sp>
      <p:sp>
        <p:nvSpPr>
          <p:cNvPr id="9" name="Rectangle à coins arrondis 8"/>
          <p:cNvSpPr/>
          <p:nvPr/>
        </p:nvSpPr>
        <p:spPr>
          <a:xfrm>
            <a:off x="4984085" y="3843449"/>
            <a:ext cx="3909829" cy="86409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361" b="1" dirty="0">
                <a:solidFill>
                  <a:schemeClr val="bg1"/>
                </a:solidFill>
              </a:rPr>
              <a:t>Un vœu non confirmé avant le </a:t>
            </a:r>
            <a:r>
              <a:rPr lang="fr-FR" sz="1361" b="1" dirty="0" smtClean="0">
                <a:solidFill>
                  <a:schemeClr val="bg1"/>
                </a:solidFill>
              </a:rPr>
              <a:t>7 </a:t>
            </a:r>
            <a:r>
              <a:rPr lang="fr-FR" sz="1361" b="1" dirty="0">
                <a:solidFill>
                  <a:schemeClr val="bg1"/>
                </a:solidFill>
              </a:rPr>
              <a:t>avril </a:t>
            </a:r>
            <a:r>
              <a:rPr lang="fr-FR" sz="1361" b="1" dirty="0" smtClean="0">
                <a:solidFill>
                  <a:schemeClr val="bg1"/>
                </a:solidFill>
              </a:rPr>
              <a:t>2022 </a:t>
            </a:r>
            <a:r>
              <a:rPr lang="fr-FR" sz="1361" b="1" dirty="0">
                <a:solidFill>
                  <a:schemeClr val="bg1"/>
                </a:solidFill>
              </a:rPr>
              <a:t>(23h59 - heure de Paris) </a:t>
            </a:r>
          </a:p>
          <a:p>
            <a:pPr algn="ctr">
              <a:defRPr/>
            </a:pPr>
            <a:r>
              <a:rPr lang="fr-FR" sz="1361" b="1" dirty="0">
                <a:solidFill>
                  <a:schemeClr val="bg1"/>
                </a:solidFill>
              </a:rPr>
              <a:t>ne sera pas examiné par la </a:t>
            </a:r>
            <a:r>
              <a:rPr lang="fr-FR" sz="1361" b="1" dirty="0" smtClean="0">
                <a:solidFill>
                  <a:schemeClr val="bg1"/>
                </a:solidFill>
              </a:rPr>
              <a:t>formation</a:t>
            </a:r>
          </a:p>
          <a:p>
            <a:pPr algn="ctr">
              <a:defRPr/>
            </a:pPr>
            <a:endParaRPr lang="fr-FR" sz="1361" b="1" dirty="0">
              <a:solidFill>
                <a:schemeClr val="bg1"/>
              </a:solidFill>
            </a:endParaRPr>
          </a:p>
        </p:txBody>
      </p:sp>
      <p:pic>
        <p:nvPicPr>
          <p:cNvPr id="3" name="Image 2"/>
          <p:cNvPicPr>
            <a:picLocks noChangeAspect="1"/>
          </p:cNvPicPr>
          <p:nvPr/>
        </p:nvPicPr>
        <p:blipFill>
          <a:blip r:embed="rId4"/>
          <a:stretch>
            <a:fillRect/>
          </a:stretch>
        </p:blipFill>
        <p:spPr>
          <a:xfrm>
            <a:off x="382692" y="4480721"/>
            <a:ext cx="239785" cy="226824"/>
          </a:xfrm>
          <a:prstGeom prst="rect">
            <a:avLst/>
          </a:prstGeom>
        </p:spPr>
      </p:pic>
      <p:sp>
        <p:nvSpPr>
          <p:cNvPr id="10"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1"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2" name="Espace réservé du numéro de diapositive 8"/>
          <p:cNvSpPr>
            <a:spLocks noGrp="1"/>
          </p:cNvSpPr>
          <p:nvPr>
            <p:ph type="sldNum" sz="quarter" idx="12"/>
          </p:nvPr>
        </p:nvSpPr>
        <p:spPr>
          <a:xfrm>
            <a:off x="6264000" y="4783500"/>
            <a:ext cx="1350000" cy="360000"/>
          </a:xfrm>
        </p:spPr>
        <p:txBody>
          <a:bodyPr/>
          <a:lstStyle/>
          <a:p>
            <a:r>
              <a:rPr lang="fr-FR" i="0" dirty="0" smtClean="0"/>
              <a:t>16</a:t>
            </a:r>
            <a:endParaRPr lang="fr-FR" i="0" dirty="0"/>
          </a:p>
        </p:txBody>
      </p:sp>
      <p:pic>
        <p:nvPicPr>
          <p:cNvPr id="13" name="Image 12"/>
          <p:cNvPicPr>
            <a:picLocks noChangeAspect="1"/>
          </p:cNvPicPr>
          <p:nvPr/>
        </p:nvPicPr>
        <p:blipFill>
          <a:blip r:embed="rId5"/>
          <a:stretch>
            <a:fillRect/>
          </a:stretch>
        </p:blipFill>
        <p:spPr>
          <a:xfrm>
            <a:off x="1979712" y="131807"/>
            <a:ext cx="5262719" cy="485853"/>
          </a:xfrm>
          <a:prstGeom prst="rect">
            <a:avLst/>
          </a:prstGeom>
        </p:spPr>
      </p:pic>
    </p:spTree>
    <p:extLst>
      <p:ext uri="{BB962C8B-B14F-4D97-AF65-F5344CB8AC3E}">
        <p14:creationId xmlns:p14="http://schemas.microsoft.com/office/powerpoint/2010/main" val="2852496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2012" y="202153"/>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sz="quarter" idx="4294967295"/>
          </p:nvPr>
        </p:nvSpPr>
        <p:spPr>
          <a:xfrm>
            <a:off x="360000" y="1052959"/>
            <a:ext cx="8549401" cy="1675505"/>
          </a:xfrm>
          <a:prstGeom prst="rect">
            <a:avLst/>
          </a:prstGeom>
        </p:spPr>
        <p:txBody>
          <a:bodyPr/>
          <a:lstStyle/>
          <a:p>
            <a:pPr algn="just"/>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La rubrique « </a:t>
            </a:r>
            <a:r>
              <a:rPr lang="fr-FR" sz="1400" dirty="0">
                <a:solidFill>
                  <a:srgbClr val="F28E65"/>
                </a:solidFill>
                <a:latin typeface="Tahoma" panose="020B0604030504040204" pitchFamily="34" charset="0"/>
                <a:ea typeface="Tahoma" panose="020B0604030504040204" pitchFamily="34" charset="0"/>
                <a:cs typeface="Tahoma" panose="020B0604030504040204" pitchFamily="34" charset="0"/>
              </a:rPr>
              <a:t>Ma préférence</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 » doit </a:t>
            </a:r>
            <a:r>
              <a:rPr lang="fr-FR" sz="1400" u="sng" dirty="0">
                <a:solidFill>
                  <a:srgbClr val="3D566E"/>
                </a:solidFill>
                <a:latin typeface="Tahoma" panose="020B0604030504040204" pitchFamily="34" charset="0"/>
                <a:ea typeface="Tahoma" panose="020B0604030504040204" pitchFamily="34" charset="0"/>
                <a:cs typeface="Tahoma" panose="020B0604030504040204" pitchFamily="34" charset="0"/>
              </a:rPr>
              <a:t>obligatoirement</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 être saisie. Elle permet:</a:t>
            </a:r>
          </a:p>
          <a:p>
            <a:pPr marL="194424" indent="-194424" algn="just">
              <a:buFont typeface="Wingdings" panose="05000000000000000000" pitchFamily="2" charset="2"/>
              <a:buChar char="ü"/>
            </a:pP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D’exprimer ses préférences entre les vœux formulés, les types de formation, les domaines étudiés, etc. (1500 caractères maximum)</a:t>
            </a:r>
          </a:p>
          <a:p>
            <a:pPr marL="194424" indent="-194424" algn="just">
              <a:buFont typeface="Wingdings" panose="05000000000000000000" pitchFamily="2" charset="2"/>
              <a:buChar char="ü"/>
            </a:pP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D’indiquer si des projets d’études, des projets professionnel ou des projets personnels en dehors de la plateforme ou à l’étranger sont envisagés</a:t>
            </a:r>
          </a:p>
          <a:p>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25"/>
          <p:cNvSpPr txBox="1">
            <a:spLocks noChangeArrowheads="1"/>
          </p:cNvSpPr>
          <p:nvPr/>
        </p:nvSpPr>
        <p:spPr bwMode="auto">
          <a:xfrm>
            <a:off x="360000" y="740675"/>
            <a:ext cx="8549401" cy="267402"/>
          </a:xfrm>
          <a:prstGeom prst="rect">
            <a:avLst/>
          </a:prstGeom>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400" b="1" dirty="0">
                <a:solidFill>
                  <a:srgbClr val="797FBB"/>
                </a:solidFill>
                <a:ea typeface="Tahoma" panose="020B0604030504040204" pitchFamily="34" charset="0"/>
                <a:cs typeface="Tahoma" panose="020B0604030504040204" pitchFamily="34" charset="0"/>
              </a:rPr>
              <a:t>Avant le </a:t>
            </a:r>
            <a:r>
              <a:rPr lang="fr-FR" altLang="fr-FR" sz="1400" b="1" dirty="0" smtClean="0">
                <a:solidFill>
                  <a:srgbClr val="797FBB"/>
                </a:solidFill>
                <a:ea typeface="Tahoma" panose="020B0604030504040204" pitchFamily="34" charset="0"/>
                <a:cs typeface="Tahoma" panose="020B0604030504040204" pitchFamily="34" charset="0"/>
              </a:rPr>
              <a:t>7 </a:t>
            </a:r>
            <a:r>
              <a:rPr lang="fr-FR" altLang="fr-FR" sz="1400" b="1" dirty="0">
                <a:solidFill>
                  <a:srgbClr val="797FBB"/>
                </a:solidFill>
                <a:ea typeface="Tahoma" panose="020B0604030504040204" pitchFamily="34" charset="0"/>
                <a:cs typeface="Tahoma" panose="020B0604030504040204" pitchFamily="34" charset="0"/>
              </a:rPr>
              <a:t>avril : FINALISER SON DOSSIER ET CONFIRMER SES VOEUX</a:t>
            </a:r>
          </a:p>
        </p:txBody>
      </p:sp>
      <p:sp>
        <p:nvSpPr>
          <p:cNvPr id="9" name="Rectangle à coins arrondis 8"/>
          <p:cNvSpPr/>
          <p:nvPr/>
        </p:nvSpPr>
        <p:spPr>
          <a:xfrm>
            <a:off x="371899" y="4173654"/>
            <a:ext cx="8604488" cy="626327"/>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361" b="1" dirty="0">
                <a:solidFill>
                  <a:schemeClr val="bg1"/>
                </a:solidFill>
              </a:rPr>
              <a:t>Ces informations ne sont pas communiquées aux établissements de l’enseignement supérieur et servent uniquement pour l’accompagnement par les services rectoraux</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2355592"/>
            <a:ext cx="4067146" cy="1889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8926" y="2700206"/>
            <a:ext cx="3723487" cy="12369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3"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4" name="Espace réservé du numéro de diapositive 8"/>
          <p:cNvSpPr>
            <a:spLocks noGrp="1"/>
          </p:cNvSpPr>
          <p:nvPr>
            <p:ph type="sldNum" sz="quarter" idx="12"/>
          </p:nvPr>
        </p:nvSpPr>
        <p:spPr>
          <a:xfrm>
            <a:off x="6264000" y="4783500"/>
            <a:ext cx="1350000" cy="360000"/>
          </a:xfrm>
        </p:spPr>
        <p:txBody>
          <a:bodyPr/>
          <a:lstStyle/>
          <a:p>
            <a:r>
              <a:rPr lang="fr-FR" i="0" dirty="0" smtClean="0"/>
              <a:t>17</a:t>
            </a:r>
            <a:endParaRPr lang="fr-FR" i="0" dirty="0"/>
          </a:p>
        </p:txBody>
      </p:sp>
      <p:pic>
        <p:nvPicPr>
          <p:cNvPr id="15" name="Image 14"/>
          <p:cNvPicPr>
            <a:picLocks noChangeAspect="1"/>
          </p:cNvPicPr>
          <p:nvPr/>
        </p:nvPicPr>
        <p:blipFill>
          <a:blip r:embed="rId6"/>
          <a:stretch>
            <a:fillRect/>
          </a:stretch>
        </p:blipFill>
        <p:spPr>
          <a:xfrm>
            <a:off x="1979712" y="98346"/>
            <a:ext cx="5262719" cy="485853"/>
          </a:xfrm>
          <a:prstGeom prst="rect">
            <a:avLst/>
          </a:prstGeom>
        </p:spPr>
      </p:pic>
    </p:spTree>
    <p:extLst>
      <p:ext uri="{BB962C8B-B14F-4D97-AF65-F5344CB8AC3E}">
        <p14:creationId xmlns:p14="http://schemas.microsoft.com/office/powerpoint/2010/main" val="1493334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63544"/>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sz="quarter" idx="4294967295"/>
          </p:nvPr>
        </p:nvSpPr>
        <p:spPr>
          <a:xfrm>
            <a:off x="359999" y="1052959"/>
            <a:ext cx="8369107" cy="3135569"/>
          </a:xfrm>
          <a:prstGeom prst="rect">
            <a:avLst/>
          </a:prstGeom>
        </p:spPr>
        <p:txBody>
          <a:bodyPr/>
          <a:lstStyle/>
          <a:p>
            <a:pPr algn="just"/>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Une rubrique facultative « </a:t>
            </a: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Activités et centres d’intérêts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 permet au candidat de valoriser des informations extra-scolaires (Rubrique « Profil ») telles que : </a:t>
            </a:r>
          </a:p>
          <a:p>
            <a:pPr marL="489888" indent="-194424" algn="just">
              <a:buFont typeface="Wingdings" panose="05000000000000000000" pitchFamily="2" charset="2"/>
              <a:buChar char="ü"/>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L’expérience d’encadrement ou d’animation</a:t>
            </a:r>
          </a:p>
          <a:p>
            <a:pPr marL="489888" lvl="4" indent="-194424" algn="just">
              <a:buFont typeface="Wingdings" panose="05000000000000000000" pitchFamily="2" charset="2"/>
              <a:buChar char="ü"/>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L’engagement civique, associatif</a:t>
            </a:r>
          </a:p>
          <a:p>
            <a:pPr marL="489888" lvl="4" indent="-194424" algn="just">
              <a:buFont typeface="Wingdings" panose="05000000000000000000" pitchFamily="2" charset="2"/>
              <a:buChar char="ü"/>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Les expériences professionnelles ou stages</a:t>
            </a:r>
          </a:p>
          <a:p>
            <a:pPr marL="489888" lvl="4" indent="-194424" algn="just">
              <a:buFont typeface="Wingdings" panose="05000000000000000000" pitchFamily="2" charset="2"/>
              <a:buChar char="ü"/>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Les pratiques sportives et culturelles</a:t>
            </a:r>
          </a:p>
          <a:p>
            <a:pPr algn="just" defTabSz="311079">
              <a:spcAft>
                <a:spcPts val="0"/>
              </a:spcAft>
              <a:buClr>
                <a:srgbClr val="FF0000"/>
              </a:buClr>
              <a:buSzPct val="100000"/>
              <a:defRPr/>
            </a:pPr>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Aft>
                <a:spcPts val="0"/>
              </a:spcAft>
              <a:buClr>
                <a:srgbClr val="FF0000"/>
              </a:buClr>
              <a:buSzPct val="100000"/>
              <a:defRPr/>
            </a:pPr>
            <a:r>
              <a:rPr lang="fr-FR" sz="1200" b="1" dirty="0">
                <a:solidFill>
                  <a:srgbClr val="3D566E"/>
                </a:solidFill>
                <a:latin typeface="Tahoma" panose="020B0604030504040204" pitchFamily="34" charset="0"/>
                <a:ea typeface="Tahoma" panose="020B0604030504040204" pitchFamily="34" charset="0"/>
                <a:cs typeface="Tahoma" panose="020B0604030504040204" pitchFamily="34" charset="0"/>
              </a:rPr>
              <a:t>Cette rubrique permet la mise en valeur du profil du lycéen sur des compétences plus transversales très recherchées par certaines formations et qui peut constituer un atout lors de l’examen du dossier.</a:t>
            </a:r>
          </a:p>
          <a:p>
            <a:pPr algn="just" defTabSz="311079">
              <a:spcAft>
                <a:spcPts val="0"/>
              </a:spcAft>
              <a:buClr>
                <a:srgbClr val="FF0000"/>
              </a:buClr>
              <a:buSzPct val="100000"/>
              <a:defRPr/>
            </a:pPr>
            <a:endParaRPr lang="fr-FR"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Aft>
                <a:spcPts val="0"/>
              </a:spcAft>
              <a:buClr>
                <a:srgbClr val="FF0000"/>
              </a:buClr>
              <a:buSzPct val="100000"/>
              <a:defRP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 candidat peut indiquer son souhait de demander </a:t>
            </a: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une année de césure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et le cocher sur Parcoursup. Cette demande permet de mettre en suspens son admission durant une année.</a:t>
            </a:r>
          </a:p>
          <a:p>
            <a:pPr algn="just" defTabSz="311079">
              <a:spcAft>
                <a:spcPts val="0"/>
              </a:spcAft>
              <a:buClr>
                <a:srgbClr val="FF0000"/>
              </a:buClr>
              <a:buSzPct val="100000"/>
              <a:defRP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Cette information sera transmise aux établissements uniquement </a:t>
            </a:r>
            <a:r>
              <a:rPr lang="fr-FR" sz="1200" u="sng" dirty="0">
                <a:solidFill>
                  <a:srgbClr val="3D566E"/>
                </a:solidFill>
                <a:latin typeface="Tahoma" panose="020B0604030504040204" pitchFamily="34" charset="0"/>
                <a:ea typeface="Tahoma" panose="020B0604030504040204" pitchFamily="34" charset="0"/>
                <a:cs typeface="Tahoma" panose="020B0604030504040204" pitchFamily="34" charset="0"/>
              </a:rPr>
              <a:t>après l’étude du dossier</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 lors de la phase d’admission. Il convient de contacter la formation dès lors que vous l’avez acceptée sur parcoursup afin de connaitre la </a:t>
            </a:r>
            <a:r>
              <a:rPr lang="fr-FR" sz="1200" dirty="0" smtClean="0">
                <a:solidFill>
                  <a:srgbClr val="3D566E"/>
                </a:solidFill>
                <a:latin typeface="Tahoma" panose="020B0604030504040204" pitchFamily="34" charset="0"/>
                <a:ea typeface="Tahoma" panose="020B0604030504040204" pitchFamily="34" charset="0"/>
                <a:cs typeface="Tahoma" panose="020B0604030504040204" pitchFamily="34" charset="0"/>
              </a:rPr>
              <a:t>procédure de dépôt d’une demande de césure.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L’établissement peut accepter ou refuser la demande au vu du projet présenté.</a:t>
            </a:r>
          </a:p>
          <a:p>
            <a:pPr algn="just" defTabSz="311079">
              <a:spcAft>
                <a:spcPts val="0"/>
              </a:spcAft>
              <a:buClr>
                <a:srgbClr val="FF0000"/>
              </a:buClr>
              <a:buSzPct val="100000"/>
              <a:defRPr/>
            </a:pPr>
            <a:endParaRPr lang="fr-FR"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Aft>
                <a:spcPts val="0"/>
              </a:spcAft>
              <a:buClr>
                <a:srgbClr val="FF0000"/>
              </a:buClr>
              <a:buSzPct val="100000"/>
              <a:defRPr/>
            </a:pPr>
            <a:endParaRPr lang="fr-FR"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defTabSz="311079">
              <a:spcAft>
                <a:spcPts val="0"/>
              </a:spcAft>
              <a:buClr>
                <a:srgbClr val="FF0000"/>
              </a:buClr>
              <a:buSzPct val="100000"/>
              <a:defRPr/>
            </a:pPr>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25"/>
          <p:cNvSpPr txBox="1">
            <a:spLocks noChangeArrowheads="1"/>
          </p:cNvSpPr>
          <p:nvPr/>
        </p:nvSpPr>
        <p:spPr bwMode="auto">
          <a:xfrm>
            <a:off x="360000" y="740675"/>
            <a:ext cx="8369107" cy="267402"/>
          </a:xfrm>
          <a:prstGeom prst="rect">
            <a:avLst/>
          </a:prstGeom>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400" b="1" dirty="0">
                <a:solidFill>
                  <a:srgbClr val="797FBB"/>
                </a:solidFill>
                <a:ea typeface="Tahoma" panose="020B0604030504040204" pitchFamily="34" charset="0"/>
                <a:cs typeface="Tahoma" panose="020B0604030504040204" pitchFamily="34" charset="0"/>
              </a:rPr>
              <a:t>Avant le </a:t>
            </a:r>
            <a:r>
              <a:rPr lang="fr-FR" altLang="fr-FR" sz="1400" b="1" dirty="0" smtClean="0">
                <a:solidFill>
                  <a:srgbClr val="797FBB"/>
                </a:solidFill>
                <a:ea typeface="Tahoma" panose="020B0604030504040204" pitchFamily="34" charset="0"/>
                <a:cs typeface="Tahoma" panose="020B0604030504040204" pitchFamily="34" charset="0"/>
              </a:rPr>
              <a:t>7 </a:t>
            </a:r>
            <a:r>
              <a:rPr lang="fr-FR" altLang="fr-FR" sz="1400" b="1" dirty="0">
                <a:solidFill>
                  <a:srgbClr val="797FBB"/>
                </a:solidFill>
                <a:ea typeface="Tahoma" panose="020B0604030504040204" pitchFamily="34" charset="0"/>
                <a:cs typeface="Tahoma" panose="020B0604030504040204" pitchFamily="34" charset="0"/>
              </a:rPr>
              <a:t>avril : FINALISER SON DOSSIER ET CONFIRMER SES VOEUX</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526" y="4052231"/>
            <a:ext cx="3711442" cy="8675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59999" y="4226070"/>
            <a:ext cx="2193229" cy="259943"/>
          </a:xfrm>
          <a:prstGeom prst="rect">
            <a:avLst/>
          </a:prstGeom>
          <a:solidFill>
            <a:srgbClr val="3D566E"/>
          </a:solidFill>
        </p:spPr>
        <p:txBody>
          <a:bodyPr wrap="none" rtlCol="0">
            <a:spAutoFit/>
          </a:bodyPr>
          <a:lstStyle/>
          <a:p>
            <a:r>
              <a:rPr lang="fr-FR" sz="1089" i="1" dirty="0">
                <a:ea typeface="Tahoma" panose="020B0604030504040204" pitchFamily="34" charset="0"/>
                <a:cs typeface="Tahoma" panose="020B0604030504040204" pitchFamily="34" charset="0"/>
                <a:hlinkClick r:id="rId5"/>
              </a:rPr>
              <a:t>Plus d’informations sur la césure</a:t>
            </a:r>
            <a:endParaRPr lang="fr-FR" sz="1089" i="1" dirty="0">
              <a:ea typeface="Tahoma" panose="020B0604030504040204" pitchFamily="34" charset="0"/>
              <a:cs typeface="Tahoma" panose="020B0604030504040204" pitchFamily="34" charset="0"/>
            </a:endParaRPr>
          </a:p>
        </p:txBody>
      </p:sp>
      <p:sp>
        <p:nvSpPr>
          <p:cNvPr id="9"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1"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2" name="Espace réservé du numéro de diapositive 8"/>
          <p:cNvSpPr>
            <a:spLocks noGrp="1"/>
          </p:cNvSpPr>
          <p:nvPr>
            <p:ph type="sldNum" sz="quarter" idx="12"/>
          </p:nvPr>
        </p:nvSpPr>
        <p:spPr>
          <a:xfrm>
            <a:off x="6264000" y="4783500"/>
            <a:ext cx="1350000" cy="360000"/>
          </a:xfrm>
        </p:spPr>
        <p:txBody>
          <a:bodyPr/>
          <a:lstStyle/>
          <a:p>
            <a:r>
              <a:rPr lang="fr-FR" i="0" dirty="0" smtClean="0"/>
              <a:t>18</a:t>
            </a:r>
            <a:endParaRPr lang="fr-FR" i="0" dirty="0"/>
          </a:p>
        </p:txBody>
      </p:sp>
      <p:pic>
        <p:nvPicPr>
          <p:cNvPr id="13" name="Image 12"/>
          <p:cNvPicPr>
            <a:picLocks noChangeAspect="1"/>
          </p:cNvPicPr>
          <p:nvPr/>
        </p:nvPicPr>
        <p:blipFill>
          <a:blip r:embed="rId6"/>
          <a:stretch>
            <a:fillRect/>
          </a:stretch>
        </p:blipFill>
        <p:spPr>
          <a:xfrm>
            <a:off x="1933812" y="85119"/>
            <a:ext cx="5262719" cy="485853"/>
          </a:xfrm>
          <a:prstGeom prst="rect">
            <a:avLst/>
          </a:prstGeom>
        </p:spPr>
      </p:pic>
    </p:spTree>
    <p:extLst>
      <p:ext uri="{BB962C8B-B14F-4D97-AF65-F5344CB8AC3E}">
        <p14:creationId xmlns:p14="http://schemas.microsoft.com/office/powerpoint/2010/main" val="230026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097395" y="759265"/>
            <a:ext cx="7560840" cy="203255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2182" tIns="31091" rIns="62182" bIns="31091" rtlCol="0">
            <a:spAutoFit/>
          </a:bodyPr>
          <a:lstStyle/>
          <a:p>
            <a:pPr algn="just" defTabSz="305488"/>
            <a:r>
              <a:rPr lang="fr-FR" sz="1600" b="1" dirty="0">
                <a:solidFill>
                  <a:srgbClr val="3D566E"/>
                </a:solidFill>
                <a:latin typeface="Tahoma" pitchFamily="34" charset="0"/>
                <a:cs typeface="Lucida Sans Unicode" pitchFamily="34" charset="0"/>
              </a:rPr>
              <a:t>Parcoursup est la plateforme nationale d’admission en première année de l’enseignement supérieur français . Elle permet:</a:t>
            </a:r>
          </a:p>
          <a:p>
            <a:pPr marL="487937" lvl="1" indent="-194324" defTabSz="305488">
              <a:buFont typeface="Arial" panose="020B0604020202020204" pitchFamily="34" charset="0"/>
              <a:buChar char="•"/>
            </a:pPr>
            <a:r>
              <a:rPr lang="fr-FR" sz="1600" dirty="0">
                <a:solidFill>
                  <a:srgbClr val="3D566E"/>
                </a:solidFill>
                <a:latin typeface="Tahoma" pitchFamily="34" charset="0"/>
                <a:cs typeface="Lucida Sans Unicode" pitchFamily="34" charset="0"/>
              </a:rPr>
              <a:t>De créer son dossier de préinscription</a:t>
            </a:r>
          </a:p>
          <a:p>
            <a:pPr marL="487937" lvl="1" indent="-194324" defTabSz="305488">
              <a:buFont typeface="Arial" panose="020B0604020202020204" pitchFamily="34" charset="0"/>
              <a:buChar char="•"/>
            </a:pPr>
            <a:r>
              <a:rPr lang="fr-FR" sz="1600" dirty="0">
                <a:solidFill>
                  <a:srgbClr val="3D566E"/>
                </a:solidFill>
                <a:latin typeface="Tahoma" pitchFamily="34" charset="0"/>
                <a:cs typeface="Lucida Sans Unicode" pitchFamily="34" charset="0"/>
              </a:rPr>
              <a:t>De trouver des informations sur les différentes formations de l’enseignement supérieur</a:t>
            </a:r>
          </a:p>
          <a:p>
            <a:pPr marL="487937" lvl="1" indent="-194324" defTabSz="305488">
              <a:buFont typeface="Arial" panose="020B0604020202020204" pitchFamily="34" charset="0"/>
              <a:buChar char="•"/>
            </a:pPr>
            <a:r>
              <a:rPr lang="fr-FR" sz="1600" dirty="0">
                <a:solidFill>
                  <a:srgbClr val="3D566E"/>
                </a:solidFill>
                <a:latin typeface="Tahoma" pitchFamily="34" charset="0"/>
                <a:cs typeface="Lucida Sans Unicode" pitchFamily="34" charset="0"/>
              </a:rPr>
              <a:t>De saisir ses vœux</a:t>
            </a:r>
          </a:p>
          <a:p>
            <a:pPr marL="487937" lvl="1" indent="-194324" defTabSz="305488">
              <a:buFont typeface="Arial" panose="020B0604020202020204" pitchFamily="34" charset="0"/>
              <a:buChar char="•"/>
            </a:pPr>
            <a:r>
              <a:rPr lang="fr-FR" sz="1600" dirty="0">
                <a:solidFill>
                  <a:srgbClr val="3D566E"/>
                </a:solidFill>
                <a:latin typeface="Tahoma" pitchFamily="34" charset="0"/>
                <a:cs typeface="Lucida Sans Unicode" pitchFamily="34" charset="0"/>
              </a:rPr>
              <a:t>De compléter son dossier et confirmer ses </a:t>
            </a:r>
            <a:r>
              <a:rPr lang="fr-FR" sz="1600" dirty="0" err="1">
                <a:solidFill>
                  <a:srgbClr val="3D566E"/>
                </a:solidFill>
                <a:latin typeface="Tahoma" pitchFamily="34" charset="0"/>
                <a:cs typeface="Lucida Sans Unicode" pitchFamily="34" charset="0"/>
              </a:rPr>
              <a:t>voeux</a:t>
            </a:r>
            <a:endParaRPr lang="fr-FR" sz="1600" dirty="0">
              <a:solidFill>
                <a:srgbClr val="3D566E"/>
              </a:solidFill>
              <a:latin typeface="Tahoma" pitchFamily="34" charset="0"/>
              <a:cs typeface="Lucida Sans Unicode" pitchFamily="34" charset="0"/>
            </a:endParaRPr>
          </a:p>
          <a:p>
            <a:pPr marL="487937" lvl="1" indent="-194324" defTabSz="305488">
              <a:buFont typeface="Arial" panose="020B0604020202020204" pitchFamily="34" charset="0"/>
              <a:buChar char="•"/>
            </a:pPr>
            <a:r>
              <a:rPr lang="fr-FR" sz="1600" dirty="0">
                <a:solidFill>
                  <a:srgbClr val="3D566E"/>
                </a:solidFill>
                <a:latin typeface="Tahoma" pitchFamily="34" charset="0"/>
                <a:cs typeface="Lucida Sans Unicode" pitchFamily="34" charset="0"/>
              </a:rPr>
              <a:t>De recevoir aux propositions d’admission des établissements et y répondre </a:t>
            </a:r>
          </a:p>
        </p:txBody>
      </p:sp>
      <p:pic>
        <p:nvPicPr>
          <p:cNvPr id="5" name="Image 4"/>
          <p:cNvPicPr>
            <a:picLocks noChangeAspect="1"/>
          </p:cNvPicPr>
          <p:nvPr/>
        </p:nvPicPr>
        <p:blipFill>
          <a:blip r:embed="rId3"/>
          <a:stretch>
            <a:fillRect/>
          </a:stretch>
        </p:blipFill>
        <p:spPr>
          <a:xfrm>
            <a:off x="2123728" y="2832706"/>
            <a:ext cx="5508174" cy="1950794"/>
          </a:xfrm>
          <a:prstGeom prst="rect">
            <a:avLst/>
          </a:prstGeom>
        </p:spPr>
      </p:pic>
      <p:pic>
        <p:nvPicPr>
          <p:cNvPr id="7" name="Picture 2" descr="G:\AEFE\Services\SORES\14. SITE INTERNET\Boite à outils 2017-2018\3. Fiches thématiques\Images\Logo Parcours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95486"/>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9"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0" name="Espace réservé du numéro de diapositive 8"/>
          <p:cNvSpPr>
            <a:spLocks noGrp="1"/>
          </p:cNvSpPr>
          <p:nvPr>
            <p:ph type="sldNum" sz="quarter" idx="12"/>
          </p:nvPr>
        </p:nvSpPr>
        <p:spPr>
          <a:xfrm>
            <a:off x="6264000" y="4783500"/>
            <a:ext cx="1350000" cy="360000"/>
          </a:xfrm>
        </p:spPr>
        <p:txBody>
          <a:bodyPr/>
          <a:lstStyle/>
          <a:p>
            <a:fld id="{733122C9-A0B9-462F-8757-0847AD287B63}" type="slidenum">
              <a:rPr lang="fr-FR" i="0" smtClean="0"/>
              <a:pPr/>
              <a:t>2</a:t>
            </a:fld>
            <a:endParaRPr lang="fr-FR" i="0" dirty="0"/>
          </a:p>
        </p:txBody>
      </p:sp>
    </p:spTree>
    <p:extLst>
      <p:ext uri="{BB962C8B-B14F-4D97-AF65-F5344CB8AC3E}">
        <p14:creationId xmlns:p14="http://schemas.microsoft.com/office/powerpoint/2010/main" val="2307548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5177" y="219313"/>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sz="quarter" idx="4294967295"/>
          </p:nvPr>
        </p:nvSpPr>
        <p:spPr>
          <a:xfrm>
            <a:off x="360000" y="1003513"/>
            <a:ext cx="8532480" cy="1939984"/>
          </a:xfrm>
          <a:prstGeom prst="rect">
            <a:avLst/>
          </a:prstGeom>
        </p:spPr>
        <p:txBody>
          <a:bodyPr/>
          <a:lstStyle/>
          <a:p>
            <a:pPr algn="just"/>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&gt; Au sein de chaque formation, une </a:t>
            </a:r>
            <a:r>
              <a:rPr lang="fr-FR" sz="1400" dirty="0">
                <a:solidFill>
                  <a:srgbClr val="F28E65"/>
                </a:solidFill>
                <a:latin typeface="Tahoma" panose="020B0604030504040204" pitchFamily="34" charset="0"/>
                <a:ea typeface="Tahoma" panose="020B0604030504040204" pitchFamily="34" charset="0"/>
                <a:cs typeface="Tahoma" panose="020B0604030504040204" pitchFamily="34" charset="0"/>
              </a:rPr>
              <a:t>commission d’examen des vœux</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 (référent pédagogique et professeurs) est chargée de définir les modalités et les critères d’examen des candidatures et d’examiner les candidatures </a:t>
            </a:r>
            <a:endParaRPr lang="fr-FR" sz="900" dirty="0">
              <a:solidFill>
                <a:srgbClr val="F28E65"/>
              </a:solidFill>
              <a:latin typeface="Tahoma" panose="020B0604030504040204" pitchFamily="34" charset="0"/>
              <a:ea typeface="Tahoma" panose="020B0604030504040204" pitchFamily="34" charset="0"/>
              <a:cs typeface="Tahoma" panose="020B0604030504040204" pitchFamily="34" charset="0"/>
            </a:endParaRPr>
          </a:p>
          <a:p>
            <a:pPr algn="just"/>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&gt; Les </a:t>
            </a:r>
            <a:r>
              <a:rPr lang="fr-FR" sz="1400" dirty="0">
                <a:solidFill>
                  <a:srgbClr val="F28E65"/>
                </a:solidFill>
                <a:latin typeface="Tahoma" panose="020B0604030504040204" pitchFamily="34" charset="0"/>
                <a:ea typeface="Tahoma" panose="020B0604030504040204" pitchFamily="34" charset="0"/>
                <a:cs typeface="Tahoma" panose="020B0604030504040204" pitchFamily="34" charset="0"/>
              </a:rPr>
              <a:t>critères généraux d’examen des vœux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sont précisés sur chaque fiche de formation Parcoursup </a:t>
            </a:r>
          </a:p>
          <a:p>
            <a:pPr algn="just" defTabSz="311079">
              <a:spcAft>
                <a:spcPts val="0"/>
              </a:spcAft>
              <a:buClr>
                <a:srgbClr val="FF0000"/>
              </a:buClr>
              <a:buSzPct val="100000"/>
              <a:defRPr/>
            </a:pP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&gt; Durant cette période, les candidatures sont étudiées et des </a:t>
            </a:r>
            <a:r>
              <a:rPr lang="fr-FR" sz="1400" dirty="0">
                <a:solidFill>
                  <a:srgbClr val="F28E65"/>
                </a:solidFill>
                <a:latin typeface="Tahoma" panose="020B0604030504040204" pitchFamily="34" charset="0"/>
                <a:ea typeface="Tahoma" panose="020B0604030504040204" pitchFamily="34" charset="0"/>
                <a:cs typeface="Tahoma" panose="020B0604030504040204" pitchFamily="34" charset="0"/>
              </a:rPr>
              <a:t>épreuves écrites et/ou </a:t>
            </a:r>
            <a:r>
              <a:rPr lang="fr-FR" sz="1400" dirty="0" smtClean="0">
                <a:solidFill>
                  <a:srgbClr val="F28E65"/>
                </a:solidFill>
                <a:latin typeface="Tahoma" panose="020B0604030504040204" pitchFamily="34" charset="0"/>
                <a:ea typeface="Tahoma" panose="020B0604030504040204" pitchFamily="34" charset="0"/>
                <a:cs typeface="Tahoma" panose="020B0604030504040204" pitchFamily="34" charset="0"/>
              </a:rPr>
              <a:t>orales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peuvent se dérouler en fonction des modalités définies par la formation. Cette </a:t>
            </a:r>
            <a:r>
              <a:rPr lang="fr-FR" sz="1400" dirty="0" smtClean="0">
                <a:solidFill>
                  <a:srgbClr val="3D566E"/>
                </a:solidFill>
                <a:latin typeface="Tahoma" panose="020B0604030504040204" pitchFamily="34" charset="0"/>
                <a:ea typeface="Tahoma" panose="020B0604030504040204" pitchFamily="34" charset="0"/>
                <a:cs typeface="Tahoma" panose="020B0604030504040204" pitchFamily="34" charset="0"/>
              </a:rPr>
              <a:t>information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figure sur la fiche formation au moment de postuler, il faut être attentif aux </a:t>
            </a:r>
            <a:r>
              <a:rPr lang="fr-FR" sz="1400" dirty="0" smtClean="0">
                <a:solidFill>
                  <a:srgbClr val="3D566E"/>
                </a:solidFill>
                <a:latin typeface="Tahoma" panose="020B0604030504040204" pitchFamily="34" charset="0"/>
                <a:ea typeface="Tahoma" panose="020B0604030504040204" pitchFamily="34" charset="0"/>
                <a:cs typeface="Tahoma" panose="020B0604030504040204" pitchFamily="34" charset="0"/>
              </a:rPr>
              <a:t>modalités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proposées le cas échéant (à distance, centre à l’étranger, …)</a:t>
            </a:r>
          </a:p>
          <a:p>
            <a:pPr algn="just" defTabSz="311079">
              <a:spcBef>
                <a:spcPct val="20000"/>
              </a:spcBef>
              <a:spcAft>
                <a:spcPts val="0"/>
              </a:spcAft>
              <a:buClr>
                <a:srgbClr val="FF0000"/>
              </a:buClr>
              <a:buSzPct val="100000"/>
              <a:defRPr/>
            </a:pPr>
            <a:endPar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25"/>
          <p:cNvSpPr txBox="1">
            <a:spLocks noChangeArrowheads="1"/>
          </p:cNvSpPr>
          <p:nvPr/>
        </p:nvSpPr>
        <p:spPr bwMode="auto">
          <a:xfrm>
            <a:off x="360000" y="717047"/>
            <a:ext cx="8532480" cy="267402"/>
          </a:xfrm>
          <a:prstGeom prst="rect">
            <a:avLst/>
          </a:prstGeom>
          <a:solidFill>
            <a:schemeClr val="bg2">
              <a:lumMod val="75000"/>
            </a:schemeClr>
          </a:solidFill>
          <a:ln w="38100">
            <a:no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sz="1400" b="1" dirty="0">
                <a:solidFill>
                  <a:schemeClr val="bg1"/>
                </a:solidFill>
              </a:rPr>
              <a:t>AVRIL - MAI : EXAMEN DES CANDIDATURES PAR LES FORMATIONS</a:t>
            </a:r>
            <a:endParaRPr lang="fr-FR" altLang="fr-FR" sz="1400" b="1" dirty="0">
              <a:solidFill>
                <a:schemeClr val="bg1"/>
              </a:solidFill>
              <a:ea typeface="Tahoma" panose="020B0604030504040204" pitchFamily="34" charset="0"/>
              <a:cs typeface="Tahoma" panose="020B0604030504040204" pitchFamily="34" charset="0"/>
            </a:endParaRPr>
          </a:p>
        </p:txBody>
      </p:sp>
      <p:sp>
        <p:nvSpPr>
          <p:cNvPr id="2" name="ZoneTexte 1"/>
          <p:cNvSpPr txBox="1"/>
          <p:nvPr/>
        </p:nvSpPr>
        <p:spPr>
          <a:xfrm>
            <a:off x="251520" y="2918886"/>
            <a:ext cx="6271136" cy="1169551"/>
          </a:xfrm>
          <a:prstGeom prst="rect">
            <a:avLst/>
          </a:prstGeom>
          <a:noFill/>
          <a:ln>
            <a:solidFill>
              <a:schemeClr val="tx2"/>
            </a:solidFill>
          </a:ln>
        </p:spPr>
        <p:txBody>
          <a:bodyPr wrap="square" rtlCol="0">
            <a:spAutoFit/>
          </a:bodyPr>
          <a:lstStyle/>
          <a:p>
            <a:pPr algn="just"/>
            <a:r>
              <a:rPr lang="fr-FR" sz="1400" b="1" u="sng" dirty="0">
                <a:solidFill>
                  <a:srgbClr val="F28E65"/>
                </a:solidFill>
              </a:rPr>
              <a:t>Pour les formations non-sélectives</a:t>
            </a:r>
          </a:p>
          <a:p>
            <a:pPr algn="just"/>
            <a:r>
              <a:rPr lang="fr-FR" sz="1400" b="1" dirty="0">
                <a:solidFill>
                  <a:srgbClr val="3D566E"/>
                </a:solidFill>
              </a:rPr>
              <a:t>Les candidats préparant ou ayant obtenu le baccalauréat français dans un centre d'examen à l'étranger sont assimilés à des candidats résidant dans l'académie </a:t>
            </a:r>
            <a:r>
              <a:rPr lang="fr-FR" sz="1400" dirty="0">
                <a:solidFill>
                  <a:srgbClr val="3D566E"/>
                </a:solidFill>
              </a:rPr>
              <a:t>où se situe la formation à laquelle ils présentent leur candidature. L’onglet « Secteur(s) licence(s) » permet de le vérifier</a:t>
            </a:r>
            <a:endParaRPr lang="fr-FR" sz="1400" dirty="0"/>
          </a:p>
        </p:txBody>
      </p:sp>
      <p:sp>
        <p:nvSpPr>
          <p:cNvPr id="3" name="ZoneTexte 2"/>
          <p:cNvSpPr txBox="1"/>
          <p:nvPr/>
        </p:nvSpPr>
        <p:spPr>
          <a:xfrm>
            <a:off x="341840" y="4427357"/>
            <a:ext cx="2970160" cy="217880"/>
          </a:xfrm>
          <a:prstGeom prst="rect">
            <a:avLst/>
          </a:prstGeom>
          <a:solidFill>
            <a:srgbClr val="3D566E"/>
          </a:solidFill>
        </p:spPr>
        <p:txBody>
          <a:bodyPr wrap="square" rtlCol="0">
            <a:spAutoFit/>
          </a:bodyPr>
          <a:lstStyle/>
          <a:p>
            <a:r>
              <a:rPr lang="fr-FR" sz="816" dirty="0">
                <a:solidFill>
                  <a:srgbClr val="3D566E"/>
                </a:solidFill>
                <a:hlinkClick r:id="rId4"/>
              </a:rPr>
              <a:t>Loi Orientation et Réussite des Etudiants article 1 alinéa V</a:t>
            </a:r>
            <a:endParaRPr lang="fr-FR" sz="816"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4045986"/>
            <a:ext cx="4660367" cy="7375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1"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2" name="Espace réservé du numéro de diapositive 8"/>
          <p:cNvSpPr>
            <a:spLocks noGrp="1"/>
          </p:cNvSpPr>
          <p:nvPr>
            <p:ph type="sldNum" sz="quarter" idx="12"/>
          </p:nvPr>
        </p:nvSpPr>
        <p:spPr>
          <a:xfrm>
            <a:off x="6264000" y="4783500"/>
            <a:ext cx="1350000" cy="360000"/>
          </a:xfrm>
        </p:spPr>
        <p:txBody>
          <a:bodyPr/>
          <a:lstStyle/>
          <a:p>
            <a:r>
              <a:rPr lang="fr-FR" i="0" dirty="0" smtClean="0"/>
              <a:t>19</a:t>
            </a:r>
            <a:endParaRPr lang="fr-FR" i="0" dirty="0"/>
          </a:p>
        </p:txBody>
      </p:sp>
    </p:spTree>
    <p:extLst>
      <p:ext uri="{BB962C8B-B14F-4D97-AF65-F5344CB8AC3E}">
        <p14:creationId xmlns:p14="http://schemas.microsoft.com/office/powerpoint/2010/main" val="877455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598" y="141554"/>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sz="quarter" idx="4294967295"/>
          </p:nvPr>
        </p:nvSpPr>
        <p:spPr>
          <a:xfrm>
            <a:off x="395536" y="1246778"/>
            <a:ext cx="8513864" cy="1675505"/>
          </a:xfrm>
          <a:prstGeom prst="rect">
            <a:avLst/>
          </a:prstGeom>
        </p:spPr>
        <p:txBody>
          <a:bodyPr/>
          <a:lstStyle/>
          <a:p>
            <a:pPr marL="233309" indent="-233309" defTabSz="311079">
              <a:spcAft>
                <a:spcPts val="0"/>
              </a:spcAft>
              <a:buClr>
                <a:srgbClr val="F28E65"/>
              </a:buClr>
              <a:buSzPct val="100000"/>
              <a:buFont typeface="Wingdings" panose="05000000000000000000" pitchFamily="2" charset="2"/>
              <a:buChar char="ü"/>
              <a:defRPr/>
            </a:pPr>
            <a:r>
              <a:rPr lang="fr-FR" sz="1600" dirty="0">
                <a:solidFill>
                  <a:srgbClr val="F28E65"/>
                </a:solidFill>
                <a:latin typeface="Tahoma" panose="020B0604030504040204" pitchFamily="34" charset="0"/>
                <a:ea typeface="Tahoma" panose="020B0604030504040204" pitchFamily="34" charset="0"/>
                <a:cs typeface="Tahoma" panose="020B0604030504040204" pitchFamily="34" charset="0"/>
              </a:rPr>
              <a:t>le projet de formation motivé</a:t>
            </a:r>
          </a:p>
          <a:p>
            <a:pPr marL="233309" indent="-233309" defTabSz="311079">
              <a:spcAft>
                <a:spcPts val="0"/>
              </a:spcAft>
              <a:buClr>
                <a:srgbClr val="F28E65"/>
              </a:buClr>
              <a:buSzPct val="100000"/>
              <a:buFont typeface="Wingdings" panose="05000000000000000000" pitchFamily="2" charset="2"/>
              <a:buChar char="ü"/>
              <a:defRPr/>
            </a:pPr>
            <a:r>
              <a:rPr lang="fr-FR" sz="1600" dirty="0">
                <a:solidFill>
                  <a:srgbClr val="F28E65"/>
                </a:solidFill>
                <a:latin typeface="Tahoma" panose="020B0604030504040204" pitchFamily="34" charset="0"/>
                <a:ea typeface="Tahoma" panose="020B0604030504040204" pitchFamily="34" charset="0"/>
                <a:cs typeface="Tahoma" panose="020B0604030504040204" pitchFamily="34" charset="0"/>
              </a:rPr>
              <a:t>les pièces complémentaires </a:t>
            </a:r>
            <a:r>
              <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rPr>
              <a:t>demandées par certaines formations</a:t>
            </a:r>
          </a:p>
          <a:p>
            <a:pPr marL="233309" indent="-233309" defTabSz="311079">
              <a:spcAft>
                <a:spcPts val="0"/>
              </a:spcAft>
              <a:buClr>
                <a:srgbClr val="F28E65"/>
              </a:buClr>
              <a:buSzPct val="100000"/>
              <a:buFont typeface="Wingdings" panose="05000000000000000000" pitchFamily="2" charset="2"/>
              <a:buChar char="ü"/>
              <a:defRPr/>
            </a:pPr>
            <a:r>
              <a:rPr lang="fr-FR" sz="1600" dirty="0">
                <a:solidFill>
                  <a:srgbClr val="F28E65"/>
                </a:solidFill>
                <a:latin typeface="Tahoma" panose="020B0604030504040204" pitchFamily="34" charset="0"/>
                <a:ea typeface="Tahoma" panose="020B0604030504040204" pitchFamily="34" charset="0"/>
                <a:cs typeface="Tahoma" panose="020B0604030504040204" pitchFamily="34" charset="0"/>
              </a:rPr>
              <a:t>la rubrique « Activités et centres d’intérêt </a:t>
            </a:r>
            <a:r>
              <a:rPr lang="fr-FR" sz="1600" dirty="0" smtClean="0">
                <a:solidFill>
                  <a:srgbClr val="F28E65"/>
                </a:solidFill>
                <a:latin typeface="Tahoma" panose="020B0604030504040204" pitchFamily="34" charset="0"/>
                <a:ea typeface="Tahoma" panose="020B0604030504040204" pitchFamily="34" charset="0"/>
                <a:cs typeface="Tahoma" panose="020B0604030504040204" pitchFamily="34" charset="0"/>
              </a:rPr>
              <a:t>»</a:t>
            </a:r>
            <a:endPar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233309" indent="-233309" defTabSz="311079">
              <a:spcAft>
                <a:spcPts val="0"/>
              </a:spcAft>
              <a:buClr>
                <a:srgbClr val="F28E65"/>
              </a:buClr>
              <a:buSzPct val="100000"/>
              <a:buFont typeface="Wingdings" panose="05000000000000000000" pitchFamily="2" charset="2"/>
              <a:buChar char="ü"/>
              <a:defRPr/>
            </a:pPr>
            <a:r>
              <a:rPr lang="fr-FR" sz="1600" dirty="0">
                <a:solidFill>
                  <a:srgbClr val="F28E65"/>
                </a:solidFill>
                <a:latin typeface="Tahoma" panose="020B0604030504040204" pitchFamily="34" charset="0"/>
                <a:ea typeface="Tahoma" panose="020B0604030504040204" pitchFamily="34" charset="0"/>
                <a:cs typeface="Tahoma" panose="020B0604030504040204" pitchFamily="34" charset="0"/>
              </a:rPr>
              <a:t>la fiche Avenir </a:t>
            </a:r>
            <a:r>
              <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rPr>
              <a:t>renseignée par le lycée </a:t>
            </a:r>
          </a:p>
          <a:p>
            <a:pPr marL="233309" indent="-233309" defTabSz="311079">
              <a:spcAft>
                <a:spcPts val="0"/>
              </a:spcAft>
              <a:buClr>
                <a:srgbClr val="F28E65"/>
              </a:buClr>
              <a:buSzPct val="100000"/>
              <a:buFont typeface="Wingdings" panose="05000000000000000000" pitchFamily="2" charset="2"/>
              <a:buChar char="ü"/>
              <a:defRPr/>
            </a:pPr>
            <a:r>
              <a:rPr lang="fr-FR" sz="1600" dirty="0">
                <a:solidFill>
                  <a:srgbClr val="F28E65"/>
                </a:solidFill>
                <a:latin typeface="Tahoma" panose="020B0604030504040204" pitchFamily="34" charset="0"/>
                <a:ea typeface="Tahoma" panose="020B0604030504040204" pitchFamily="34" charset="0"/>
                <a:cs typeface="Tahoma" panose="020B0604030504040204" pitchFamily="34" charset="0"/>
              </a:rPr>
              <a:t>les bulletins scolaires et les notes du baccalauréat </a:t>
            </a:r>
            <a:r>
              <a:rPr lang="fr-FR" sz="1600" dirty="0">
                <a:solidFill>
                  <a:srgbClr val="3D566E"/>
                </a:solidFill>
                <a:latin typeface="Tahoma" panose="020B0604030504040204" pitchFamily="34" charset="0"/>
                <a:ea typeface="Tahoma" panose="020B0604030504040204" pitchFamily="34" charset="0"/>
                <a:cs typeface="Tahoma" panose="020B0604030504040204" pitchFamily="34" charset="0"/>
              </a:rPr>
              <a:t>: </a:t>
            </a:r>
          </a:p>
          <a:p>
            <a:pPr marL="142787" lvl="1" indent="0">
              <a:buNone/>
            </a:pPr>
            <a:r>
              <a:rPr lang="fr-FR" sz="1200" b="1" dirty="0">
                <a:solidFill>
                  <a:srgbClr val="3D566E"/>
                </a:solidFill>
                <a:latin typeface="Tahoma" panose="020B0604030504040204" pitchFamily="34" charset="0"/>
                <a:ea typeface="Tahoma" panose="020B0604030504040204" pitchFamily="34" charset="0"/>
                <a:cs typeface="Tahoma" panose="020B0604030504040204" pitchFamily="34" charset="0"/>
              </a:rPr>
              <a:t>      - Année de première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 bulletins scolaires, notes des évaluations communes et des épreuves  </a:t>
            </a:r>
          </a:p>
          <a:p>
            <a:pPr marL="142787" lvl="1" indent="0">
              <a:buNone/>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        anticipées de français*</a:t>
            </a:r>
          </a:p>
          <a:p>
            <a:pPr marL="142787" lvl="1" indent="0">
              <a:buNone/>
            </a:pPr>
            <a:r>
              <a:rPr lang="fr-FR" sz="1200" b="1" dirty="0">
                <a:solidFill>
                  <a:srgbClr val="3D566E"/>
                </a:solidFill>
                <a:latin typeface="Tahoma" panose="020B0604030504040204" pitchFamily="34" charset="0"/>
                <a:ea typeface="Tahoma" panose="020B0604030504040204" pitchFamily="34" charset="0"/>
                <a:cs typeface="Tahoma" panose="020B0604030504040204" pitchFamily="34" charset="0"/>
              </a:rPr>
              <a:t>      - Année de terminale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 bulletins scolaires des 1</a:t>
            </a:r>
            <a:r>
              <a:rPr lang="fr-FR" sz="1200" baseline="30000" dirty="0">
                <a:solidFill>
                  <a:srgbClr val="3D566E"/>
                </a:solidFill>
                <a:latin typeface="Tahoma" panose="020B0604030504040204" pitchFamily="34" charset="0"/>
                <a:ea typeface="Tahoma" panose="020B0604030504040204" pitchFamily="34" charset="0"/>
                <a:cs typeface="Tahoma" panose="020B0604030504040204" pitchFamily="34" charset="0"/>
              </a:rPr>
              <a:t>er</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 et 2</a:t>
            </a:r>
            <a:r>
              <a:rPr lang="fr-FR" sz="1200" baseline="30000" dirty="0">
                <a:solidFill>
                  <a:srgbClr val="3D566E"/>
                </a:solidFill>
                <a:latin typeface="Tahoma" panose="020B0604030504040204" pitchFamily="34" charset="0"/>
                <a:ea typeface="Tahoma" panose="020B0604030504040204" pitchFamily="34" charset="0"/>
                <a:cs typeface="Tahoma" panose="020B0604030504040204" pitchFamily="34" charset="0"/>
              </a:rPr>
              <a:t>e</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 trimestres (ou premier semestre),  </a:t>
            </a:r>
          </a:p>
          <a:p>
            <a:pPr marL="142787" lvl="1" indent="0">
              <a:buNone/>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        notes des épreuves finales des deux enseignements de spécialité suivis en classe de </a:t>
            </a:r>
          </a:p>
          <a:p>
            <a:pPr marL="142787" lvl="1" indent="0">
              <a:buNone/>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        terminale*</a:t>
            </a:r>
          </a:p>
          <a:p>
            <a:pPr defTabSz="311079">
              <a:spcAft>
                <a:spcPts val="0"/>
              </a:spcAft>
              <a:buClr>
                <a:srgbClr val="FF0000"/>
              </a:buClr>
              <a:buSzPct val="100000"/>
              <a:defRPr/>
            </a:pPr>
            <a:endParaRPr lang="fr-FR" sz="1200" dirty="0" smtClean="0">
              <a:latin typeface="Tahoma" panose="020B0604030504040204" pitchFamily="34" charset="0"/>
              <a:ea typeface="Tahoma" panose="020B0604030504040204" pitchFamily="34" charset="0"/>
              <a:cs typeface="Tahoma" panose="020B0604030504040204" pitchFamily="34" charset="0"/>
            </a:endParaRPr>
          </a:p>
          <a:p>
            <a:pPr defTabSz="311079">
              <a:spcAft>
                <a:spcPts val="0"/>
              </a:spcAft>
              <a:buClr>
                <a:srgbClr val="FF0000"/>
              </a:buClr>
              <a:buSzPct val="100000"/>
              <a:defRPr/>
            </a:pPr>
            <a:endParaRPr lang="fr-FR" sz="1200" dirty="0" smtClean="0"/>
          </a:p>
          <a:p>
            <a:pPr defTabSz="311079">
              <a:spcAft>
                <a:spcPts val="0"/>
              </a:spcAft>
              <a:buClr>
                <a:srgbClr val="FF0000"/>
              </a:buClr>
              <a:buSzPct val="100000"/>
              <a:defRPr/>
            </a:pPr>
            <a:r>
              <a:rPr lang="fr-FR" i="1" dirty="0"/>
              <a:t>*les notes du Baccalauréat sont remontées automatiquement sur le dossier de l’élève</a:t>
            </a:r>
          </a:p>
          <a:p>
            <a:r>
              <a:rPr lang="fr-FR" sz="1600" dirty="0">
                <a:solidFill>
                  <a:srgbClr val="F28E65"/>
                </a:solidFill>
              </a:rPr>
              <a:t> </a:t>
            </a:r>
          </a:p>
          <a:p>
            <a:pPr algn="just" defTabSz="311079">
              <a:spcBef>
                <a:spcPct val="20000"/>
              </a:spcBef>
              <a:spcAft>
                <a:spcPts val="0"/>
              </a:spcAft>
              <a:buClr>
                <a:srgbClr val="FF0000"/>
              </a:buClr>
              <a:buSzPct val="100000"/>
              <a:defRPr/>
            </a:pPr>
            <a:endParaRPr lang="fr-FR" sz="1200" dirty="0" smtClean="0">
              <a:solidFill>
                <a:srgbClr val="3D566E"/>
              </a:solidFill>
              <a:latin typeface="Calibri"/>
            </a:endParaRPr>
          </a:p>
        </p:txBody>
      </p:sp>
      <p:sp>
        <p:nvSpPr>
          <p:cNvPr id="5" name="ZoneTexte 4"/>
          <p:cNvSpPr txBox="1"/>
          <p:nvPr/>
        </p:nvSpPr>
        <p:spPr>
          <a:xfrm>
            <a:off x="3131840" y="3867894"/>
            <a:ext cx="2631704" cy="276999"/>
          </a:xfrm>
          <a:prstGeom prst="rect">
            <a:avLst/>
          </a:prstGeom>
          <a:solidFill>
            <a:srgbClr val="0C5076"/>
          </a:solidFill>
        </p:spPr>
        <p:txBody>
          <a:bodyPr wrap="square" rtlCol="0">
            <a:spAutoFit/>
          </a:bodyPr>
          <a:lstStyle/>
          <a:p>
            <a:pPr lvl="0" algn="ctr"/>
            <a:r>
              <a:rPr lang="fr-FR" sz="1200" b="1" dirty="0">
                <a:solidFill>
                  <a:schemeClr val="bg1"/>
                </a:solidFill>
              </a:rPr>
              <a:t>= un baccalauréat mieux valorisé </a:t>
            </a:r>
          </a:p>
        </p:txBody>
      </p:sp>
      <p:sp>
        <p:nvSpPr>
          <p:cNvPr id="9" name="Text Box 25"/>
          <p:cNvSpPr txBox="1">
            <a:spLocks noChangeArrowheads="1"/>
          </p:cNvSpPr>
          <p:nvPr/>
        </p:nvSpPr>
        <p:spPr bwMode="auto">
          <a:xfrm>
            <a:off x="359999" y="822904"/>
            <a:ext cx="8549401" cy="267402"/>
          </a:xfrm>
          <a:prstGeom prst="rect">
            <a:avLst/>
          </a:prstGeom>
          <a:solidFill>
            <a:schemeClr val="bg2">
              <a:lumMod val="75000"/>
            </a:schemeClr>
          </a:solidFill>
          <a:ln w="38100">
            <a:no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sz="1400" b="1" dirty="0">
                <a:solidFill>
                  <a:schemeClr val="bg1"/>
                </a:solidFill>
              </a:rPr>
              <a:t>LES ELEMENTS DU DOSSIER TRANSMIS A CHAQUE FORMATION</a:t>
            </a:r>
            <a:endParaRPr lang="fr-FR" altLang="fr-FR" sz="1400" b="1" dirty="0">
              <a:solidFill>
                <a:schemeClr val="bg1"/>
              </a:solidFill>
              <a:ea typeface="Tahoma" panose="020B0604030504040204" pitchFamily="34" charset="0"/>
              <a:cs typeface="Tahoma" panose="020B0604030504040204" pitchFamily="34" charset="0"/>
            </a:endParaRPr>
          </a:p>
        </p:txBody>
      </p:sp>
      <p:sp>
        <p:nvSpPr>
          <p:cNvPr id="8"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0"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1" name="Espace réservé du numéro de diapositive 8"/>
          <p:cNvSpPr>
            <a:spLocks noGrp="1"/>
          </p:cNvSpPr>
          <p:nvPr>
            <p:ph type="sldNum" sz="quarter" idx="12"/>
          </p:nvPr>
        </p:nvSpPr>
        <p:spPr>
          <a:xfrm>
            <a:off x="6264000" y="4783500"/>
            <a:ext cx="1350000" cy="360000"/>
          </a:xfrm>
        </p:spPr>
        <p:txBody>
          <a:bodyPr/>
          <a:lstStyle/>
          <a:p>
            <a:r>
              <a:rPr lang="fr-FR" i="0" dirty="0" smtClean="0"/>
              <a:t>20</a:t>
            </a:r>
            <a:endParaRPr lang="fr-FR" i="0" dirty="0"/>
          </a:p>
        </p:txBody>
      </p:sp>
    </p:spTree>
    <p:extLst>
      <p:ext uri="{BB962C8B-B14F-4D97-AF65-F5344CB8AC3E}">
        <p14:creationId xmlns:p14="http://schemas.microsoft.com/office/powerpoint/2010/main" val="1658842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0000" y="1198384"/>
            <a:ext cx="8532479" cy="49367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62182" tIns="31091" rIns="62182" bIns="31091" rtlCol="0">
            <a:spAutoFit/>
          </a:bodyPr>
          <a:lstStyle/>
          <a:p>
            <a:pPr defTabSz="311079">
              <a:buClr>
                <a:srgbClr val="F28E65"/>
              </a:buClr>
              <a:buSzPct val="100000"/>
              <a:defRPr/>
            </a:pP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La </a:t>
            </a:r>
            <a:r>
              <a:rPr lang="fr-FR" sz="1400" dirty="0">
                <a:solidFill>
                  <a:srgbClr val="F28E65"/>
                </a:solidFill>
                <a:latin typeface="Tahoma" panose="020B0604030504040204" pitchFamily="34" charset="0"/>
                <a:ea typeface="Tahoma" panose="020B0604030504040204" pitchFamily="34" charset="0"/>
                <a:cs typeface="Tahoma" panose="020B0604030504040204" pitchFamily="34" charset="0"/>
              </a:rPr>
              <a:t>FICHE AVENIR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est saisie par le lycée et transmise directement aux établissements demandés via Parcoursup lors des commission d’examen des vœux.</a:t>
            </a:r>
          </a:p>
        </p:txBody>
      </p:sp>
      <p:sp>
        <p:nvSpPr>
          <p:cNvPr id="5" name="ZoneTexte 4"/>
          <p:cNvSpPr txBox="1"/>
          <p:nvPr/>
        </p:nvSpPr>
        <p:spPr>
          <a:xfrm>
            <a:off x="386782" y="1829377"/>
            <a:ext cx="5265338" cy="22787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2182" tIns="31091" rIns="62182" bIns="31091" rtlCol="0">
            <a:spAutoFit/>
          </a:bodyPr>
          <a:lstStyle/>
          <a:p>
            <a:pPr algn="just"/>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Elle comprend :</a:t>
            </a:r>
          </a:p>
          <a:p>
            <a:pPr marL="487907" lvl="1" indent="-194324" algn="just">
              <a:buFont typeface="Arial" panose="020B0604020202020204" pitchFamily="34" charset="0"/>
              <a:buChar cha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Les </a:t>
            </a: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notes de l’élève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(moyennes de terminale, appréciations des professeurs par discipline, positionnement dans la classe)</a:t>
            </a:r>
          </a:p>
          <a:p>
            <a:pPr marL="487907" lvl="1" indent="-194324" algn="just">
              <a:buFont typeface="Arial" panose="020B0604020202020204" pitchFamily="34" charset="0"/>
              <a:buChar cha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Les </a:t>
            </a: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éléments d’appréciation des professeurs principaux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sur des </a:t>
            </a: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compétences transversales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(méthode de travail, autonomie, capacité à s’investir, esprit d’initiative) </a:t>
            </a:r>
          </a:p>
          <a:p>
            <a:pPr marL="487907" lvl="1" indent="-194324" algn="just">
              <a:buFont typeface="Arial" panose="020B0604020202020204" pitchFamily="34" charset="0"/>
              <a:buChar char="•"/>
            </a:pPr>
            <a:r>
              <a:rPr lang="fr-FR" sz="1200" dirty="0">
                <a:solidFill>
                  <a:srgbClr val="F28E65"/>
                </a:solidFill>
                <a:latin typeface="Tahoma" panose="020B0604030504040204" pitchFamily="34" charset="0"/>
                <a:ea typeface="Tahoma" panose="020B0604030504040204" pitchFamily="34" charset="0"/>
                <a:cs typeface="Tahoma" panose="020B0604030504040204" pitchFamily="34" charset="0"/>
              </a:rPr>
              <a:t>L’avis du chef d’établissement</a:t>
            </a:r>
          </a:p>
          <a:p>
            <a:pPr marL="487907" lvl="1" indent="-194324" algn="just">
              <a:buFont typeface="Arial" panose="020B0604020202020204" pitchFamily="34" charset="0"/>
              <a:buChar char="•"/>
            </a:pPr>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algn="just"/>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La progression de la saisie (complète, incomplète) sera consultable sur le dossier à partir du 2</a:t>
            </a:r>
            <a:r>
              <a:rPr lang="fr-FR" sz="1200" dirty="0" smtClean="0">
                <a:solidFill>
                  <a:srgbClr val="3D566E"/>
                </a:solidFill>
                <a:latin typeface="Tahoma" panose="020B0604030504040204" pitchFamily="34" charset="0"/>
                <a:ea typeface="Tahoma" panose="020B0604030504040204" pitchFamily="34" charset="0"/>
                <a:cs typeface="Tahoma" panose="020B0604030504040204" pitchFamily="34" charset="0"/>
              </a:rPr>
              <a:t>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avril</a:t>
            </a:r>
          </a:p>
          <a:p>
            <a:pPr algn="just"/>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L’intégralité de la fiche est consultable par les élèves et leurs familles sur le dossier à partir du </a:t>
            </a:r>
            <a:r>
              <a:rPr lang="fr-FR" sz="1200" dirty="0" smtClean="0">
                <a:solidFill>
                  <a:srgbClr val="3D566E"/>
                </a:solidFill>
                <a:latin typeface="Tahoma" panose="020B0604030504040204" pitchFamily="34" charset="0"/>
                <a:ea typeface="Tahoma" panose="020B0604030504040204" pitchFamily="34" charset="0"/>
                <a:cs typeface="Tahoma" panose="020B0604030504040204" pitchFamily="34" charset="0"/>
              </a:rPr>
              <a:t>2 juin.</a:t>
            </a:r>
            <a:endParaRPr lang="fr-FR"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529005"/>
            <a:ext cx="2413789" cy="32233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5"/>
          <p:cNvSpPr txBox="1">
            <a:spLocks noChangeArrowheads="1"/>
          </p:cNvSpPr>
          <p:nvPr/>
        </p:nvSpPr>
        <p:spPr bwMode="auto">
          <a:xfrm>
            <a:off x="360000" y="822904"/>
            <a:ext cx="8532480" cy="267402"/>
          </a:xfrm>
          <a:prstGeom prst="rect">
            <a:avLst/>
          </a:prstGeom>
          <a:solidFill>
            <a:schemeClr val="bg2">
              <a:lumMod val="75000"/>
            </a:schemeClr>
          </a:solidFill>
          <a:ln w="38100">
            <a:no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sz="1400" b="1" dirty="0">
                <a:solidFill>
                  <a:schemeClr val="bg1"/>
                </a:solidFill>
              </a:rPr>
              <a:t>LA FICHE AVENIR</a:t>
            </a:r>
            <a:endParaRPr lang="fr-FR" altLang="fr-FR" sz="1400" b="1" dirty="0">
              <a:solidFill>
                <a:schemeClr val="bg1"/>
              </a:solidFill>
              <a:ea typeface="Tahoma" panose="020B0604030504040204" pitchFamily="34" charset="0"/>
              <a:cs typeface="Tahoma" panose="020B0604030504040204" pitchFamily="34" charset="0"/>
            </a:endParaRPr>
          </a:p>
        </p:txBody>
      </p:sp>
      <p:sp>
        <p:nvSpPr>
          <p:cNvPr id="8"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9"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pic>
        <p:nvPicPr>
          <p:cNvPr id="10" name="Picture 2" descr="G:\AEFE\Services\SORES\14. SITE INTERNET\Boite à outils 2017-2018\3. Fiches thématiques\Images\Logo Parcours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598" y="141554"/>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numéro de diapositive 8"/>
          <p:cNvSpPr>
            <a:spLocks noGrp="1"/>
          </p:cNvSpPr>
          <p:nvPr>
            <p:ph type="sldNum" sz="quarter" idx="12"/>
          </p:nvPr>
        </p:nvSpPr>
        <p:spPr>
          <a:xfrm>
            <a:off x="6264000" y="4783500"/>
            <a:ext cx="1350000" cy="360000"/>
          </a:xfrm>
        </p:spPr>
        <p:txBody>
          <a:bodyPr/>
          <a:lstStyle/>
          <a:p>
            <a:r>
              <a:rPr lang="fr-FR" i="0" dirty="0" smtClean="0"/>
              <a:t>21</a:t>
            </a:r>
            <a:endParaRPr lang="fr-FR" i="0" dirty="0"/>
          </a:p>
        </p:txBody>
      </p:sp>
    </p:spTree>
    <p:extLst>
      <p:ext uri="{BB962C8B-B14F-4D97-AF65-F5344CB8AC3E}">
        <p14:creationId xmlns:p14="http://schemas.microsoft.com/office/powerpoint/2010/main" val="206093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598" y="201369"/>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7" y="771550"/>
            <a:ext cx="7099409" cy="3993418"/>
          </a:xfrm>
          <a:prstGeom prst="rect">
            <a:avLst/>
          </a:prstGeom>
        </p:spPr>
      </p:pic>
      <p:sp>
        <p:nvSpPr>
          <p:cNvPr id="8" name="Espace réservé du numéro de diapositive 8"/>
          <p:cNvSpPr>
            <a:spLocks noGrp="1"/>
          </p:cNvSpPr>
          <p:nvPr>
            <p:ph type="sldNum" sz="quarter" idx="12"/>
          </p:nvPr>
        </p:nvSpPr>
        <p:spPr>
          <a:xfrm>
            <a:off x="6264000" y="4783500"/>
            <a:ext cx="1350000" cy="360000"/>
          </a:xfrm>
        </p:spPr>
        <p:txBody>
          <a:bodyPr/>
          <a:lstStyle/>
          <a:p>
            <a:r>
              <a:rPr lang="fr-FR" i="0" dirty="0" smtClean="0"/>
              <a:t>22</a:t>
            </a:r>
            <a:endParaRPr lang="fr-FR" i="0" dirty="0"/>
          </a:p>
        </p:txBody>
      </p:sp>
    </p:spTree>
    <p:extLst>
      <p:ext uri="{BB962C8B-B14F-4D97-AF65-F5344CB8AC3E}">
        <p14:creationId xmlns:p14="http://schemas.microsoft.com/office/powerpoint/2010/main" val="2663514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598" y="232447"/>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9930" y="1297925"/>
            <a:ext cx="8549471" cy="2831544"/>
          </a:xfrm>
          <a:prstGeom prst="rect">
            <a:avLst/>
          </a:prstGeom>
        </p:spPr>
        <p:txBody>
          <a:bodyPr wrap="square">
            <a:spAutoFit/>
          </a:bodyPr>
          <a:lstStyle/>
          <a:p>
            <a:pPr marL="120975" indent="-120975" algn="just" defTabSz="311079">
              <a:buClr>
                <a:srgbClr val="F28E65"/>
              </a:buClr>
              <a:buSzPct val="100000"/>
              <a:buFont typeface="Lucida Grande"/>
              <a:buChar char="&gt;"/>
            </a:pPr>
            <a:r>
              <a:rPr lang="fr-FR" sz="1400" dirty="0">
                <a:solidFill>
                  <a:srgbClr val="3D566E"/>
                </a:solidFill>
              </a:rPr>
              <a:t>Les candidats consultent </a:t>
            </a:r>
            <a:r>
              <a:rPr lang="fr-FR" sz="1400" b="1" dirty="0">
                <a:solidFill>
                  <a:srgbClr val="F28E65"/>
                </a:solidFill>
              </a:rPr>
              <a:t>les réponses des formations le </a:t>
            </a:r>
            <a:r>
              <a:rPr lang="fr-FR" sz="1400" b="1" dirty="0" smtClean="0">
                <a:solidFill>
                  <a:srgbClr val="F28E65"/>
                </a:solidFill>
              </a:rPr>
              <a:t>2 juin </a:t>
            </a:r>
            <a:r>
              <a:rPr lang="fr-FR" sz="1400" dirty="0">
                <a:solidFill>
                  <a:srgbClr val="3D566E"/>
                </a:solidFill>
              </a:rPr>
              <a:t>pour chaque vœu</a:t>
            </a:r>
          </a:p>
          <a:p>
            <a:pPr algn="just" defTabSz="311079">
              <a:buClr>
                <a:srgbClr val="FF0000"/>
              </a:buClr>
              <a:buSzPct val="100000"/>
            </a:pPr>
            <a:endParaRPr lang="fr-FR" sz="800" b="1" dirty="0">
              <a:solidFill>
                <a:srgbClr val="F28E65"/>
              </a:solidFill>
            </a:endParaRPr>
          </a:p>
          <a:p>
            <a:pPr marL="120975" indent="-120975" algn="just" defTabSz="311079">
              <a:buClr>
                <a:srgbClr val="F28E65"/>
              </a:buClr>
              <a:buSzPct val="100000"/>
              <a:buFont typeface="Lucida Grande"/>
              <a:buChar char="&gt;"/>
            </a:pPr>
            <a:r>
              <a:rPr lang="fr-FR" sz="1400" b="1" dirty="0">
                <a:solidFill>
                  <a:srgbClr val="F28E65"/>
                </a:solidFill>
              </a:rPr>
              <a:t>Ensuite, ils reçoivent les propositions d’admission au fur et à mesure et en continu</a:t>
            </a:r>
            <a:r>
              <a:rPr lang="fr-FR" sz="1400" b="1" dirty="0">
                <a:solidFill>
                  <a:srgbClr val="3D566E"/>
                </a:solidFill>
              </a:rPr>
              <a:t> </a:t>
            </a:r>
            <a:r>
              <a:rPr lang="fr-FR" sz="1400" dirty="0">
                <a:solidFill>
                  <a:srgbClr val="F28E65"/>
                </a:solidFill>
              </a:rPr>
              <a:t>:</a:t>
            </a:r>
            <a:r>
              <a:rPr lang="fr-FR" sz="1400" dirty="0">
                <a:solidFill>
                  <a:srgbClr val="3D566E"/>
                </a:solidFill>
              </a:rPr>
              <a:t> chaque fois qu’un candidat fait son choix, il libère des places qui sont immédiatement proposées à d’autres candidats</a:t>
            </a:r>
          </a:p>
          <a:p>
            <a:pPr algn="just" defTabSz="311079">
              <a:buClr>
                <a:srgbClr val="FF0000"/>
              </a:buClr>
              <a:buSzPct val="100000"/>
            </a:pPr>
            <a:endParaRPr lang="fr-FR" sz="800" dirty="0">
              <a:solidFill>
                <a:srgbClr val="3D566E"/>
              </a:solidFill>
            </a:endParaRPr>
          </a:p>
          <a:p>
            <a:pPr marL="120975" indent="-120975" algn="just" defTabSz="311079">
              <a:buClr>
                <a:srgbClr val="F28E65"/>
              </a:buClr>
              <a:buSzPct val="100000"/>
              <a:buFont typeface="Lucida Grande"/>
              <a:buChar char="&gt;"/>
            </a:pPr>
            <a:r>
              <a:rPr lang="fr-FR" sz="1400" dirty="0">
                <a:solidFill>
                  <a:srgbClr val="3D566E"/>
                </a:solidFill>
              </a:rPr>
              <a:t>Ils doivent obligatoirement répondre à chaque proposition d’admission reçue </a:t>
            </a:r>
            <a:r>
              <a:rPr lang="fr-FR" sz="1400" b="1" dirty="0">
                <a:solidFill>
                  <a:srgbClr val="F28E65"/>
                </a:solidFill>
              </a:rPr>
              <a:t>avant la date limite indiquée dans leur dossier</a:t>
            </a:r>
          </a:p>
          <a:p>
            <a:pPr algn="just" defTabSz="311079">
              <a:buClr>
                <a:srgbClr val="FF0000"/>
              </a:buClr>
              <a:buSzPct val="100000"/>
            </a:pPr>
            <a:endParaRPr lang="fr-FR" sz="800" b="1" dirty="0">
              <a:solidFill>
                <a:srgbClr val="F28E65"/>
              </a:solidFill>
            </a:endParaRPr>
          </a:p>
          <a:p>
            <a:pPr marL="120975" indent="-120975" algn="just" defTabSz="311079">
              <a:buClr>
                <a:srgbClr val="F28E65"/>
              </a:buClr>
              <a:buSzPct val="100000"/>
              <a:buFont typeface="Lucida Grande"/>
              <a:buChar char="&gt;"/>
            </a:pPr>
            <a:r>
              <a:rPr lang="fr-FR" sz="1400" b="1" dirty="0">
                <a:solidFill>
                  <a:srgbClr val="F28E65"/>
                </a:solidFill>
              </a:rPr>
              <a:t>Pour aider les candidats en liste d’attente à faire leur choix</a:t>
            </a:r>
            <a:r>
              <a:rPr lang="fr-FR" sz="1400" dirty="0">
                <a:solidFill>
                  <a:srgbClr val="3D566E"/>
                </a:solidFill>
              </a:rPr>
              <a:t>, des indicateurs seront disponibles pour chacun de leur vœu</a:t>
            </a:r>
          </a:p>
          <a:p>
            <a:pPr algn="just" defTabSz="311079">
              <a:buClr>
                <a:srgbClr val="F28E65"/>
              </a:buClr>
              <a:buSzPct val="100000"/>
            </a:pPr>
            <a:endParaRPr lang="fr-FR" sz="1400" dirty="0"/>
          </a:p>
          <a:p>
            <a:pPr marL="120975" indent="-120975" algn="just" defTabSz="311079">
              <a:buClr>
                <a:srgbClr val="F28E65"/>
              </a:buClr>
              <a:buSzPct val="100000"/>
              <a:buFont typeface="Lucida Grande"/>
              <a:buChar char="&gt;"/>
            </a:pPr>
            <a:r>
              <a:rPr lang="fr-FR" sz="1400" dirty="0">
                <a:solidFill>
                  <a:srgbClr val="3D566E"/>
                </a:solidFill>
              </a:rPr>
              <a:t>La mise à jour des dossiers a lieu une fois par jour</a:t>
            </a:r>
          </a:p>
          <a:p>
            <a:pPr marL="120975" indent="-120975" algn="just" defTabSz="311079">
              <a:buClr>
                <a:srgbClr val="F28E65"/>
              </a:buClr>
              <a:buSzPct val="100000"/>
              <a:buFont typeface="Lucida Grande"/>
              <a:buChar char="&gt;"/>
            </a:pPr>
            <a:r>
              <a:rPr lang="fr-FR" sz="1400" dirty="0">
                <a:solidFill>
                  <a:srgbClr val="3D566E"/>
                </a:solidFill>
              </a:rPr>
              <a:t>L’application Parcoursup vous permet de recevoir les alertes sur votre mobile mais nous vous invitons à privilégier l’utilisation d’un ordinateur pour répondre aux propositions</a:t>
            </a:r>
          </a:p>
        </p:txBody>
      </p:sp>
      <p:sp>
        <p:nvSpPr>
          <p:cNvPr id="5" name="Text Box 25"/>
          <p:cNvSpPr txBox="1">
            <a:spLocks noChangeArrowheads="1"/>
          </p:cNvSpPr>
          <p:nvPr/>
        </p:nvSpPr>
        <p:spPr bwMode="auto">
          <a:xfrm>
            <a:off x="359930" y="867915"/>
            <a:ext cx="8549471" cy="296641"/>
          </a:xfrm>
          <a:prstGeom prst="rect">
            <a:avLst/>
          </a:prstGeom>
          <a:solidFill>
            <a:srgbClr val="3D566E"/>
          </a:solidFill>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600" b="1" dirty="0">
                <a:solidFill>
                  <a:schemeClr val="bg1"/>
                </a:solidFill>
                <a:ea typeface="Tahoma" panose="020B0604030504040204" pitchFamily="34" charset="0"/>
                <a:cs typeface="Tahoma" panose="020B0604030504040204" pitchFamily="34" charset="0"/>
              </a:rPr>
              <a:t>Du </a:t>
            </a:r>
            <a:r>
              <a:rPr lang="fr-FR" altLang="fr-FR" sz="1600" b="1" dirty="0" smtClean="0">
                <a:solidFill>
                  <a:schemeClr val="bg1"/>
                </a:solidFill>
                <a:ea typeface="Tahoma" panose="020B0604030504040204" pitchFamily="34" charset="0"/>
                <a:cs typeface="Tahoma" panose="020B0604030504040204" pitchFamily="34" charset="0"/>
              </a:rPr>
              <a:t>2 juin au 15 </a:t>
            </a:r>
            <a:r>
              <a:rPr lang="fr-FR" altLang="fr-FR" sz="1600" b="1" dirty="0">
                <a:solidFill>
                  <a:schemeClr val="bg1"/>
                </a:solidFill>
                <a:ea typeface="Tahoma" panose="020B0604030504040204" pitchFamily="34" charset="0"/>
                <a:cs typeface="Tahoma" panose="020B0604030504040204" pitchFamily="34" charset="0"/>
              </a:rPr>
              <a:t>juillet: Phase d’admission Principale</a:t>
            </a:r>
          </a:p>
        </p:txBody>
      </p:sp>
      <p:sp>
        <p:nvSpPr>
          <p:cNvPr id="6"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8"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pic>
        <p:nvPicPr>
          <p:cNvPr id="2" name="Image 1"/>
          <p:cNvPicPr>
            <a:picLocks noChangeAspect="1"/>
          </p:cNvPicPr>
          <p:nvPr/>
        </p:nvPicPr>
        <p:blipFill>
          <a:blip r:embed="rId4"/>
          <a:stretch>
            <a:fillRect/>
          </a:stretch>
        </p:blipFill>
        <p:spPr>
          <a:xfrm>
            <a:off x="1812964" y="111736"/>
            <a:ext cx="5580112" cy="501389"/>
          </a:xfrm>
          <a:prstGeom prst="rect">
            <a:avLst/>
          </a:prstGeom>
        </p:spPr>
      </p:pic>
      <p:sp>
        <p:nvSpPr>
          <p:cNvPr id="9" name="Espace réservé du numéro de diapositive 8"/>
          <p:cNvSpPr>
            <a:spLocks noGrp="1"/>
          </p:cNvSpPr>
          <p:nvPr>
            <p:ph type="sldNum" sz="quarter" idx="12"/>
          </p:nvPr>
        </p:nvSpPr>
        <p:spPr>
          <a:xfrm>
            <a:off x="6264000" y="4783500"/>
            <a:ext cx="1350000" cy="360000"/>
          </a:xfrm>
        </p:spPr>
        <p:txBody>
          <a:bodyPr/>
          <a:lstStyle/>
          <a:p>
            <a:r>
              <a:rPr lang="fr-FR" i="0" dirty="0" smtClean="0"/>
              <a:t>23</a:t>
            </a:r>
            <a:endParaRPr lang="fr-FR" i="0" dirty="0"/>
          </a:p>
        </p:txBody>
      </p:sp>
    </p:spTree>
    <p:extLst>
      <p:ext uri="{BB962C8B-B14F-4D97-AF65-F5344CB8AC3E}">
        <p14:creationId xmlns:p14="http://schemas.microsoft.com/office/powerpoint/2010/main" val="4119880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texte 5"/>
          <p:cNvSpPr txBox="1">
            <a:spLocks/>
          </p:cNvSpPr>
          <p:nvPr/>
        </p:nvSpPr>
        <p:spPr bwMode="auto">
          <a:xfrm>
            <a:off x="971600" y="1068292"/>
            <a:ext cx="6721787" cy="302777"/>
          </a:xfrm>
          <a:prstGeom prst="rect">
            <a:avLst/>
          </a:prstGeom>
          <a:ln>
            <a:solidFill>
              <a:srgbClr val="3D566E"/>
            </a:solidFill>
          </a:ln>
          <a:extLst/>
        </p:spPr>
        <p:style>
          <a:lnRef idx="2">
            <a:schemeClr val="accent3"/>
          </a:lnRef>
          <a:fillRef idx="1">
            <a:schemeClr val="lt1"/>
          </a:fillRef>
          <a:effectRef idx="0">
            <a:schemeClr val="accent3"/>
          </a:effectRef>
          <a:fontRef idx="minor">
            <a:schemeClr val="dk1"/>
          </a:fontRef>
        </p:style>
        <p:txBody>
          <a:bodyPr vert="horz" wrap="square" lIns="62170" tIns="31084" rIns="62170" bIns="31084" numCol="1" rtlCol="0" anchor="t" anchorCtr="0" compatLnSpc="1">
            <a:prstTxWarp prst="textNoShape">
              <a:avLst/>
            </a:prstTxWarp>
            <a:normAutofit/>
          </a:bodyPr>
          <a:lstStyle>
            <a:lvl1pPr marL="177800" marR="0" indent="-177800" algn="l" defTabSz="457200" rtl="0" eaLnBrk="1" fontAlgn="auto" latinLnBrk="0" hangingPunct="1">
              <a:lnSpc>
                <a:spcPct val="100000"/>
              </a:lnSpc>
              <a:spcBef>
                <a:spcPct val="20000"/>
              </a:spcBef>
              <a:spcAft>
                <a:spcPts val="0"/>
              </a:spcAft>
              <a:buClrTx/>
              <a:buSzPct val="100000"/>
              <a:buFontTx/>
              <a:buBlip>
                <a:blip r:embed="rId3"/>
              </a:buBlip>
              <a:tabLst/>
              <a:defRPr sz="2000" kern="1200">
                <a:solidFill>
                  <a:srgbClr val="26338B"/>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28E65"/>
              </a:buClr>
              <a:buSzTx/>
              <a:buFont typeface="Arial-ItalicMT" charset="0"/>
              <a:buChar char="&gt;"/>
              <a:tabLst/>
              <a:defRPr sz="1500" kern="1200">
                <a:solidFill>
                  <a:srgbClr val="26338B"/>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26338B"/>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28E65"/>
              </a:buClr>
              <a:buSzTx/>
              <a:buFont typeface="Arial"/>
              <a:buChar char="–"/>
              <a:tabLst/>
              <a:defRPr sz="1100" kern="1200">
                <a:solidFill>
                  <a:srgbClr val="26338B"/>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2633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10853">
              <a:buNone/>
              <a:defRPr/>
            </a:pPr>
            <a:r>
              <a:rPr lang="fr-FR" sz="1225" b="1" dirty="0">
                <a:solidFill>
                  <a:srgbClr val="3D566E"/>
                </a:solidFill>
                <a:latin typeface="Tahoma" panose="020B0604030504040204" pitchFamily="34" charset="0"/>
                <a:ea typeface="Tahoma" panose="020B0604030504040204" pitchFamily="34" charset="0"/>
                <a:cs typeface="Tahoma" panose="020B0604030504040204" pitchFamily="34" charset="0"/>
              </a:rPr>
              <a:t>Pour une </a:t>
            </a:r>
            <a:r>
              <a:rPr lang="fr-FR" sz="1225" b="1" dirty="0">
                <a:solidFill>
                  <a:srgbClr val="F28E65"/>
                </a:solidFill>
                <a:latin typeface="Tahoma" panose="020B0604030504040204" pitchFamily="34" charset="0"/>
                <a:ea typeface="Tahoma" panose="020B0604030504040204" pitchFamily="34" charset="0"/>
                <a:cs typeface="Tahoma" panose="020B0604030504040204" pitchFamily="34" charset="0"/>
              </a:rPr>
              <a:t>formation sélective </a:t>
            </a:r>
            <a:r>
              <a:rPr lang="fr-FR" sz="1225" b="1" dirty="0">
                <a:solidFill>
                  <a:srgbClr val="3D566E"/>
                </a:solidFill>
                <a:latin typeface="Tahoma" panose="020B0604030504040204" pitchFamily="34" charset="0"/>
                <a:ea typeface="Tahoma" panose="020B0604030504040204" pitchFamily="34" charset="0"/>
                <a:cs typeface="Tahoma" panose="020B0604030504040204" pitchFamily="34" charset="0"/>
              </a:rPr>
              <a:t>(CPGE, BTS, BUT, écoles…)</a:t>
            </a:r>
          </a:p>
        </p:txBody>
      </p:sp>
      <p:sp>
        <p:nvSpPr>
          <p:cNvPr id="37" name="Rectangle à coins arrondis 36"/>
          <p:cNvSpPr/>
          <p:nvPr/>
        </p:nvSpPr>
        <p:spPr>
          <a:xfrm>
            <a:off x="2542606" y="1624432"/>
            <a:ext cx="1808110" cy="159087"/>
          </a:xfrm>
          <a:prstGeom prst="round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lIns="62170" tIns="31084" rIns="62170" bIns="31084" anchor="ctr"/>
          <a:lstStyle/>
          <a:p>
            <a:pPr algn="ctr" defTabSz="310853">
              <a:defRPr/>
            </a:pPr>
            <a:r>
              <a:rPr lang="fr-FR" sz="953" b="1" kern="0" dirty="0">
                <a:solidFill>
                  <a:prstClr val="white"/>
                </a:solidFill>
                <a:latin typeface="Calibri"/>
              </a:rPr>
              <a:t>Oui</a:t>
            </a:r>
          </a:p>
        </p:txBody>
      </p:sp>
      <p:sp>
        <p:nvSpPr>
          <p:cNvPr id="38" name="Rectangle à coins arrondis 37"/>
          <p:cNvSpPr/>
          <p:nvPr/>
        </p:nvSpPr>
        <p:spPr>
          <a:xfrm>
            <a:off x="2542957" y="1927436"/>
            <a:ext cx="1808110" cy="16191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2170" tIns="31084" rIns="62170" bIns="31084" anchor="ctr"/>
          <a:lstStyle/>
          <a:p>
            <a:pPr algn="ctr" defTabSz="310853">
              <a:defRPr/>
            </a:pPr>
            <a:r>
              <a:rPr lang="fr-FR" sz="953" b="1" kern="0" dirty="0">
                <a:solidFill>
                  <a:prstClr val="white"/>
                </a:solidFill>
                <a:latin typeface="Calibri"/>
              </a:rPr>
              <a:t>Oui - En attente d’une place</a:t>
            </a:r>
          </a:p>
        </p:txBody>
      </p:sp>
      <p:sp>
        <p:nvSpPr>
          <p:cNvPr id="39" name="ZoneTexte 13"/>
          <p:cNvSpPr txBox="1">
            <a:spLocks noChangeArrowheads="1"/>
          </p:cNvSpPr>
          <p:nvPr/>
        </p:nvSpPr>
        <p:spPr bwMode="auto">
          <a:xfrm>
            <a:off x="3310267" y="1771360"/>
            <a:ext cx="480651" cy="18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0" tIns="31084" rIns="62170" bIns="31084">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310853" eaLnBrk="1" hangingPunct="1">
              <a:spcBef>
                <a:spcPct val="0"/>
              </a:spcBef>
              <a:buSzTx/>
              <a:buNone/>
            </a:pPr>
            <a:r>
              <a:rPr lang="fr-FR" altLang="fr-FR" sz="816" b="1" dirty="0">
                <a:cs typeface="Arial" pitchFamily="34" charset="0"/>
              </a:rPr>
              <a:t>ou</a:t>
            </a:r>
          </a:p>
        </p:txBody>
      </p:sp>
      <p:sp>
        <p:nvSpPr>
          <p:cNvPr id="40" name="Flèche droite 39"/>
          <p:cNvSpPr/>
          <p:nvPr/>
        </p:nvSpPr>
        <p:spPr>
          <a:xfrm>
            <a:off x="4442690" y="1661425"/>
            <a:ext cx="456888" cy="14041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62170" tIns="31084" rIns="62170" bIns="31084" anchor="ctr"/>
          <a:lstStyle/>
          <a:p>
            <a:pPr algn="ctr" defTabSz="310853">
              <a:defRPr/>
            </a:pPr>
            <a:endParaRPr lang="fr-FR" sz="1225" kern="0">
              <a:solidFill>
                <a:prstClr val="white"/>
              </a:solidFill>
              <a:latin typeface="Calibri"/>
            </a:endParaRPr>
          </a:p>
        </p:txBody>
      </p:sp>
      <p:sp>
        <p:nvSpPr>
          <p:cNvPr id="41" name="Rectangle à coins arrondis 40"/>
          <p:cNvSpPr/>
          <p:nvPr/>
        </p:nvSpPr>
        <p:spPr>
          <a:xfrm>
            <a:off x="4967005" y="1634708"/>
            <a:ext cx="2341297" cy="211951"/>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62170" tIns="31084" rIns="62170" bIns="31084" anchor="ctr"/>
          <a:lstStyle/>
          <a:p>
            <a:pPr algn="ctr" defTabSz="310853">
              <a:defRPr/>
            </a:pPr>
            <a:r>
              <a:rPr lang="fr-FR" sz="953" b="1" kern="0" dirty="0">
                <a:solidFill>
                  <a:schemeClr val="bg1"/>
                </a:solidFill>
                <a:latin typeface="Calibri"/>
              </a:rPr>
              <a:t>J’accepte ou je renonce</a:t>
            </a:r>
          </a:p>
        </p:txBody>
      </p:sp>
      <p:sp>
        <p:nvSpPr>
          <p:cNvPr id="42" name="Espace réservé du texte 5"/>
          <p:cNvSpPr txBox="1">
            <a:spLocks/>
          </p:cNvSpPr>
          <p:nvPr/>
        </p:nvSpPr>
        <p:spPr>
          <a:xfrm>
            <a:off x="971600" y="2474093"/>
            <a:ext cx="6721787" cy="300135"/>
          </a:xfrm>
          <a:prstGeom prst="rect">
            <a:avLst/>
          </a:prstGeom>
          <a:ln>
            <a:solidFill>
              <a:srgbClr val="3D566E"/>
            </a:solidFill>
          </a:ln>
        </p:spPr>
        <p:style>
          <a:lnRef idx="2">
            <a:schemeClr val="accent3"/>
          </a:lnRef>
          <a:fillRef idx="1">
            <a:schemeClr val="lt1"/>
          </a:fillRef>
          <a:effectRef idx="0">
            <a:schemeClr val="accent3"/>
          </a:effectRef>
          <a:fontRef idx="minor">
            <a:schemeClr val="dk1"/>
          </a:fontRef>
        </p:style>
        <p:txBody>
          <a:bodyPr lIns="62170" tIns="31084" rIns="62170" bIns="31084">
            <a:normAutofit/>
          </a:bodyPr>
          <a:lstStyle>
            <a:lvl1pPr marL="177800" marR="0" indent="-177800" algn="l" defTabSz="457200" rtl="0" eaLnBrk="1" fontAlgn="auto" latinLnBrk="0" hangingPunct="1">
              <a:lnSpc>
                <a:spcPct val="100000"/>
              </a:lnSpc>
              <a:spcBef>
                <a:spcPct val="20000"/>
              </a:spcBef>
              <a:spcAft>
                <a:spcPts val="0"/>
              </a:spcAft>
              <a:buClrTx/>
              <a:buSzPct val="100000"/>
              <a:buFontTx/>
              <a:buBlip>
                <a:blip r:embed="rId3"/>
              </a:buBlip>
              <a:tabLst/>
              <a:defRPr sz="2000" kern="1200">
                <a:solidFill>
                  <a:srgbClr val="26338B"/>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28E65"/>
              </a:buClr>
              <a:buSzTx/>
              <a:buFont typeface="Arial-ItalicMT" charset="0"/>
              <a:buChar char="&gt;"/>
              <a:tabLst/>
              <a:defRPr sz="1500" kern="1200">
                <a:solidFill>
                  <a:srgbClr val="26338B"/>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26338B"/>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28E65"/>
              </a:buClr>
              <a:buSzTx/>
              <a:buFont typeface="Arial"/>
              <a:buChar char="–"/>
              <a:tabLst/>
              <a:defRPr sz="1100" kern="1200">
                <a:solidFill>
                  <a:srgbClr val="26338B"/>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2633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225" b="1" dirty="0">
                <a:solidFill>
                  <a:srgbClr val="3D566E"/>
                </a:solidFill>
                <a:latin typeface="Tahoma" panose="020B0604030504040204" pitchFamily="34" charset="0"/>
                <a:ea typeface="Tahoma" panose="020B0604030504040204" pitchFamily="34" charset="0"/>
                <a:cs typeface="Tahoma" panose="020B0604030504040204" pitchFamily="34" charset="0"/>
              </a:rPr>
              <a:t>Pour une </a:t>
            </a:r>
            <a:r>
              <a:rPr lang="fr-FR" sz="1225" b="1" dirty="0">
                <a:solidFill>
                  <a:srgbClr val="F28E65"/>
                </a:solidFill>
                <a:latin typeface="Tahoma" panose="020B0604030504040204" pitchFamily="34" charset="0"/>
                <a:ea typeface="Tahoma" panose="020B0604030504040204" pitchFamily="34" charset="0"/>
                <a:cs typeface="Tahoma" panose="020B0604030504040204" pitchFamily="34" charset="0"/>
              </a:rPr>
              <a:t>formation non sélective </a:t>
            </a:r>
            <a:r>
              <a:rPr lang="fr-FR" sz="1225" b="1" dirty="0">
                <a:solidFill>
                  <a:srgbClr val="3D566E"/>
                </a:solidFill>
                <a:latin typeface="Tahoma" panose="020B0604030504040204" pitchFamily="34" charset="0"/>
                <a:ea typeface="Tahoma" panose="020B0604030504040204" pitchFamily="34" charset="0"/>
                <a:cs typeface="Tahoma" panose="020B0604030504040204" pitchFamily="34" charset="0"/>
              </a:rPr>
              <a:t>(licence, PASS)</a:t>
            </a:r>
          </a:p>
          <a:p>
            <a:pPr lvl="1">
              <a:defRPr/>
            </a:pPr>
            <a:endParaRPr lang="fr-FR" sz="1021" dirty="0">
              <a:latin typeface="Calibri"/>
            </a:endParaRPr>
          </a:p>
        </p:txBody>
      </p:sp>
      <p:sp>
        <p:nvSpPr>
          <p:cNvPr id="43" name="ZoneTexte 30"/>
          <p:cNvSpPr txBox="1">
            <a:spLocks noChangeArrowheads="1"/>
          </p:cNvSpPr>
          <p:nvPr/>
        </p:nvSpPr>
        <p:spPr bwMode="auto">
          <a:xfrm>
            <a:off x="2443606" y="1396631"/>
            <a:ext cx="2089716" cy="20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70" tIns="31084" rIns="62170" bIns="31084">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310853" eaLnBrk="1" hangingPunct="1">
              <a:spcBef>
                <a:spcPct val="0"/>
              </a:spcBef>
              <a:buSzTx/>
              <a:buNone/>
            </a:pPr>
            <a:r>
              <a:rPr lang="fr-FR" altLang="fr-FR" sz="953" b="1" dirty="0">
                <a:cs typeface="Arial" pitchFamily="34" charset="0"/>
              </a:rPr>
              <a:t>Réponse donnée par l’établissement</a:t>
            </a:r>
          </a:p>
        </p:txBody>
      </p:sp>
      <p:sp>
        <p:nvSpPr>
          <p:cNvPr id="44" name="Rectangle à coins arrondis 43"/>
          <p:cNvSpPr/>
          <p:nvPr/>
        </p:nvSpPr>
        <p:spPr>
          <a:xfrm>
            <a:off x="2542606" y="2217327"/>
            <a:ext cx="1808110" cy="174330"/>
          </a:xfrm>
          <a:prstGeom prst="roundRect">
            <a:avLst/>
          </a:prstGeom>
          <a:solidFill>
            <a:schemeClr val="accent4">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62170" tIns="31084" rIns="62170" bIns="31084" anchor="ctr"/>
          <a:lstStyle/>
          <a:p>
            <a:pPr algn="ctr" defTabSz="310853">
              <a:defRPr/>
            </a:pPr>
            <a:r>
              <a:rPr lang="fr-FR" sz="953" b="1" kern="0" dirty="0">
                <a:solidFill>
                  <a:srgbClr val="26338B"/>
                </a:solidFill>
                <a:latin typeface="Calibri"/>
              </a:rPr>
              <a:t>Non</a:t>
            </a:r>
          </a:p>
        </p:txBody>
      </p:sp>
      <p:sp>
        <p:nvSpPr>
          <p:cNvPr id="45" name="ZoneTexte 35"/>
          <p:cNvSpPr txBox="1">
            <a:spLocks noChangeArrowheads="1"/>
          </p:cNvSpPr>
          <p:nvPr/>
        </p:nvSpPr>
        <p:spPr bwMode="auto">
          <a:xfrm>
            <a:off x="3310267" y="2066428"/>
            <a:ext cx="480651" cy="18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0" tIns="31084" rIns="62170" bIns="31084">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310853" eaLnBrk="1" hangingPunct="1">
              <a:spcBef>
                <a:spcPct val="0"/>
              </a:spcBef>
              <a:buSzTx/>
              <a:buNone/>
            </a:pPr>
            <a:r>
              <a:rPr lang="fr-FR" altLang="fr-FR" sz="816" b="1" dirty="0">
                <a:cs typeface="Arial" pitchFamily="34" charset="0"/>
              </a:rPr>
              <a:t>ou</a:t>
            </a:r>
          </a:p>
        </p:txBody>
      </p:sp>
      <p:sp>
        <p:nvSpPr>
          <p:cNvPr id="46" name="ZoneTexte 36"/>
          <p:cNvSpPr txBox="1">
            <a:spLocks noChangeArrowheads="1"/>
          </p:cNvSpPr>
          <p:nvPr/>
        </p:nvSpPr>
        <p:spPr bwMode="auto">
          <a:xfrm>
            <a:off x="5080436" y="1389958"/>
            <a:ext cx="1493797" cy="20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0" tIns="31084" rIns="62170" bIns="31084">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310853" eaLnBrk="1" hangingPunct="1">
              <a:spcBef>
                <a:spcPct val="0"/>
              </a:spcBef>
              <a:buSzTx/>
              <a:buNone/>
            </a:pPr>
            <a:r>
              <a:rPr lang="fr-FR" altLang="fr-FR" sz="953" b="1" dirty="0">
                <a:cs typeface="Arial" pitchFamily="34" charset="0"/>
              </a:rPr>
              <a:t>Réponse du candidat</a:t>
            </a:r>
          </a:p>
        </p:txBody>
      </p:sp>
      <p:sp>
        <p:nvSpPr>
          <p:cNvPr id="47" name="Flèche droite 46"/>
          <p:cNvSpPr/>
          <p:nvPr/>
        </p:nvSpPr>
        <p:spPr>
          <a:xfrm>
            <a:off x="4433479" y="1946295"/>
            <a:ext cx="456888" cy="14041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62170" tIns="31084" rIns="62170" bIns="31084" anchor="ctr"/>
          <a:lstStyle/>
          <a:p>
            <a:pPr algn="ctr" defTabSz="310853">
              <a:defRPr/>
            </a:pPr>
            <a:endParaRPr lang="fr-FR" sz="1225" kern="0">
              <a:solidFill>
                <a:prstClr val="white"/>
              </a:solidFill>
              <a:latin typeface="Calibri"/>
            </a:endParaRPr>
          </a:p>
        </p:txBody>
      </p:sp>
      <p:sp>
        <p:nvSpPr>
          <p:cNvPr id="48" name="Rectangle à coins arrondis 47"/>
          <p:cNvSpPr/>
          <p:nvPr/>
        </p:nvSpPr>
        <p:spPr>
          <a:xfrm>
            <a:off x="4967006" y="1916425"/>
            <a:ext cx="2341298" cy="224653"/>
          </a:xfrm>
          <a:prstGeom prst="round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lIns="62170" tIns="31084" rIns="62170" bIns="31084" anchor="ctr"/>
          <a:lstStyle/>
          <a:p>
            <a:pPr algn="ctr" defTabSz="310853">
              <a:defRPr/>
            </a:pPr>
            <a:r>
              <a:rPr lang="fr-FR" sz="816" b="1" kern="0" dirty="0">
                <a:solidFill>
                  <a:schemeClr val="bg1"/>
                </a:solidFill>
                <a:latin typeface="Calibri"/>
              </a:rPr>
              <a:t>Je maintiens ou je renonce </a:t>
            </a:r>
          </a:p>
          <a:p>
            <a:pPr algn="ctr" defTabSz="310853">
              <a:defRPr/>
            </a:pPr>
            <a:r>
              <a:rPr lang="fr-FR" sz="816" b="1" kern="0" dirty="0">
                <a:solidFill>
                  <a:schemeClr val="bg1"/>
                </a:solidFill>
                <a:latin typeface="Calibri"/>
              </a:rPr>
              <a:t>à mon vœu en attente </a:t>
            </a:r>
          </a:p>
        </p:txBody>
      </p:sp>
      <p:sp>
        <p:nvSpPr>
          <p:cNvPr id="49" name="Rectangle à coins arrondis 48"/>
          <p:cNvSpPr/>
          <p:nvPr/>
        </p:nvSpPr>
        <p:spPr>
          <a:xfrm>
            <a:off x="2541764" y="2996326"/>
            <a:ext cx="1808110" cy="140130"/>
          </a:xfrm>
          <a:prstGeom prst="round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lIns="62170" tIns="31084" rIns="62170" bIns="31084" anchor="ctr"/>
          <a:lstStyle/>
          <a:p>
            <a:pPr algn="ctr" defTabSz="310853">
              <a:defRPr/>
            </a:pPr>
            <a:r>
              <a:rPr lang="fr-FR" sz="953" b="1" kern="0" dirty="0">
                <a:solidFill>
                  <a:prstClr val="white"/>
                </a:solidFill>
                <a:latin typeface="Calibri"/>
              </a:rPr>
              <a:t>Oui*</a:t>
            </a:r>
          </a:p>
        </p:txBody>
      </p:sp>
      <p:sp>
        <p:nvSpPr>
          <p:cNvPr id="50" name="Rectangle à coins arrondis 49"/>
          <p:cNvSpPr/>
          <p:nvPr/>
        </p:nvSpPr>
        <p:spPr>
          <a:xfrm>
            <a:off x="2532901" y="3327868"/>
            <a:ext cx="1808110" cy="134621"/>
          </a:xfrm>
          <a:prstGeom prst="round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lIns="62170" tIns="31084" rIns="62170" bIns="31084" anchor="ctr"/>
          <a:lstStyle/>
          <a:p>
            <a:pPr algn="ctr" defTabSz="310853">
              <a:defRPr/>
            </a:pPr>
            <a:r>
              <a:rPr lang="fr-FR" sz="953" b="1" kern="0" dirty="0">
                <a:solidFill>
                  <a:prstClr val="white"/>
                </a:solidFill>
                <a:latin typeface="Calibri"/>
              </a:rPr>
              <a:t>Oui-si**</a:t>
            </a:r>
          </a:p>
        </p:txBody>
      </p:sp>
      <p:sp>
        <p:nvSpPr>
          <p:cNvPr id="51" name="ZoneTexte 41"/>
          <p:cNvSpPr txBox="1">
            <a:spLocks noChangeArrowheads="1"/>
          </p:cNvSpPr>
          <p:nvPr/>
        </p:nvSpPr>
        <p:spPr bwMode="auto">
          <a:xfrm>
            <a:off x="3310267" y="3144027"/>
            <a:ext cx="480651" cy="18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0" tIns="31084" rIns="62170" bIns="31084">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310853" eaLnBrk="1" hangingPunct="1">
              <a:spcBef>
                <a:spcPct val="0"/>
              </a:spcBef>
              <a:buSzTx/>
              <a:buNone/>
            </a:pPr>
            <a:r>
              <a:rPr lang="fr-FR" altLang="fr-FR" sz="816" b="1" dirty="0">
                <a:cs typeface="Arial" pitchFamily="34" charset="0"/>
              </a:rPr>
              <a:t>ou</a:t>
            </a:r>
          </a:p>
        </p:txBody>
      </p:sp>
      <p:sp>
        <p:nvSpPr>
          <p:cNvPr id="52" name="Flèche droite 51"/>
          <p:cNvSpPr/>
          <p:nvPr/>
        </p:nvSpPr>
        <p:spPr>
          <a:xfrm>
            <a:off x="4450515" y="2991574"/>
            <a:ext cx="456888" cy="14041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62170" tIns="31084" rIns="62170" bIns="31084" anchor="ctr"/>
          <a:lstStyle/>
          <a:p>
            <a:pPr algn="ctr" defTabSz="310853">
              <a:defRPr/>
            </a:pPr>
            <a:endParaRPr lang="fr-FR" sz="1225" kern="0">
              <a:solidFill>
                <a:prstClr val="white"/>
              </a:solidFill>
              <a:latin typeface="Calibri"/>
            </a:endParaRPr>
          </a:p>
        </p:txBody>
      </p:sp>
      <p:sp>
        <p:nvSpPr>
          <p:cNvPr id="53" name="Rectangle à coins arrondis 52"/>
          <p:cNvSpPr/>
          <p:nvPr/>
        </p:nvSpPr>
        <p:spPr>
          <a:xfrm>
            <a:off x="4967006" y="2956975"/>
            <a:ext cx="2341296" cy="204636"/>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62170" tIns="31084" rIns="62170" bIns="31084" anchor="ctr"/>
          <a:lstStyle/>
          <a:p>
            <a:pPr algn="ctr" defTabSz="310853">
              <a:defRPr/>
            </a:pPr>
            <a:r>
              <a:rPr lang="fr-FR" sz="953" b="1" kern="0" dirty="0">
                <a:solidFill>
                  <a:schemeClr val="bg1"/>
                </a:solidFill>
                <a:latin typeface="Calibri"/>
              </a:rPr>
              <a:t>J’accepte ou je renonce</a:t>
            </a:r>
          </a:p>
        </p:txBody>
      </p:sp>
      <p:sp>
        <p:nvSpPr>
          <p:cNvPr id="54" name="ZoneTexte 44"/>
          <p:cNvSpPr txBox="1">
            <a:spLocks noChangeArrowheads="1"/>
          </p:cNvSpPr>
          <p:nvPr/>
        </p:nvSpPr>
        <p:spPr bwMode="auto">
          <a:xfrm>
            <a:off x="2441746" y="2764806"/>
            <a:ext cx="1991732" cy="20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70" tIns="31084" rIns="62170" bIns="31084">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310853" eaLnBrk="1" hangingPunct="1">
              <a:spcBef>
                <a:spcPct val="0"/>
              </a:spcBef>
              <a:buSzTx/>
              <a:buNone/>
            </a:pPr>
            <a:r>
              <a:rPr lang="fr-FR" altLang="fr-FR" sz="953" b="1" dirty="0">
                <a:cs typeface="Arial" pitchFamily="34" charset="0"/>
              </a:rPr>
              <a:t>Réponse donnée par l’établissement</a:t>
            </a:r>
          </a:p>
        </p:txBody>
      </p:sp>
      <p:sp>
        <p:nvSpPr>
          <p:cNvPr id="55" name="Rectangle à coins arrondis 54"/>
          <p:cNvSpPr/>
          <p:nvPr/>
        </p:nvSpPr>
        <p:spPr>
          <a:xfrm>
            <a:off x="2549444" y="3618246"/>
            <a:ext cx="1808110" cy="1503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2170" tIns="31084" rIns="62170" bIns="31084" anchor="ctr"/>
          <a:lstStyle/>
          <a:p>
            <a:pPr algn="ctr" defTabSz="310853">
              <a:defRPr/>
            </a:pPr>
            <a:r>
              <a:rPr lang="fr-FR" sz="953" b="1" kern="0" dirty="0">
                <a:solidFill>
                  <a:prstClr val="white"/>
                </a:solidFill>
                <a:latin typeface="Calibri"/>
              </a:rPr>
              <a:t>Oui - En attente d’une place</a:t>
            </a:r>
          </a:p>
        </p:txBody>
      </p:sp>
      <p:sp>
        <p:nvSpPr>
          <p:cNvPr id="56" name="ZoneTexte 46"/>
          <p:cNvSpPr txBox="1">
            <a:spLocks noChangeArrowheads="1"/>
          </p:cNvSpPr>
          <p:nvPr/>
        </p:nvSpPr>
        <p:spPr bwMode="auto">
          <a:xfrm>
            <a:off x="3310267" y="3450830"/>
            <a:ext cx="480651" cy="18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0" tIns="31084" rIns="62170" bIns="31084">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310853" eaLnBrk="1" hangingPunct="1">
              <a:spcBef>
                <a:spcPct val="0"/>
              </a:spcBef>
              <a:buSzTx/>
              <a:buNone/>
            </a:pPr>
            <a:r>
              <a:rPr lang="fr-FR" altLang="fr-FR" sz="816" b="1" dirty="0">
                <a:cs typeface="Arial" pitchFamily="34" charset="0"/>
              </a:rPr>
              <a:t>ou</a:t>
            </a:r>
          </a:p>
        </p:txBody>
      </p:sp>
      <p:sp>
        <p:nvSpPr>
          <p:cNvPr id="57" name="ZoneTexte 47"/>
          <p:cNvSpPr txBox="1">
            <a:spLocks noChangeArrowheads="1"/>
          </p:cNvSpPr>
          <p:nvPr/>
        </p:nvSpPr>
        <p:spPr bwMode="auto">
          <a:xfrm>
            <a:off x="5124162" y="2767616"/>
            <a:ext cx="1493797" cy="20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0" tIns="31084" rIns="62170" bIns="31084">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310853" eaLnBrk="1" hangingPunct="1">
              <a:spcBef>
                <a:spcPct val="0"/>
              </a:spcBef>
              <a:buSzTx/>
              <a:buNone/>
            </a:pPr>
            <a:r>
              <a:rPr lang="fr-FR" altLang="fr-FR" sz="953" b="1" dirty="0">
                <a:cs typeface="Arial" pitchFamily="34" charset="0"/>
              </a:rPr>
              <a:t>Réponse du candidat</a:t>
            </a:r>
          </a:p>
        </p:txBody>
      </p:sp>
      <p:sp>
        <p:nvSpPr>
          <p:cNvPr id="58" name="Flèche droite 57"/>
          <p:cNvSpPr/>
          <p:nvPr/>
        </p:nvSpPr>
        <p:spPr>
          <a:xfrm>
            <a:off x="4450515" y="3308119"/>
            <a:ext cx="456888" cy="14041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62170" tIns="31084" rIns="62170" bIns="31084" anchor="ctr"/>
          <a:lstStyle/>
          <a:p>
            <a:pPr algn="ctr" defTabSz="310853">
              <a:defRPr/>
            </a:pPr>
            <a:endParaRPr lang="fr-FR" sz="1225" kern="0">
              <a:solidFill>
                <a:prstClr val="white"/>
              </a:solidFill>
              <a:latin typeface="Calibri"/>
            </a:endParaRPr>
          </a:p>
        </p:txBody>
      </p:sp>
      <p:sp>
        <p:nvSpPr>
          <p:cNvPr id="59" name="Rectangle à coins arrondis 58"/>
          <p:cNvSpPr/>
          <p:nvPr/>
        </p:nvSpPr>
        <p:spPr>
          <a:xfrm>
            <a:off x="4967004" y="3298207"/>
            <a:ext cx="2341297" cy="170828"/>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62170" tIns="31084" rIns="62170" bIns="31084" anchor="ctr"/>
          <a:lstStyle/>
          <a:p>
            <a:pPr algn="ctr" defTabSz="310853">
              <a:defRPr/>
            </a:pPr>
            <a:r>
              <a:rPr lang="fr-FR" sz="953" b="1" kern="0" dirty="0">
                <a:solidFill>
                  <a:schemeClr val="bg1"/>
                </a:solidFill>
                <a:latin typeface="Calibri"/>
              </a:rPr>
              <a:t>J’accepte ou je renonce</a:t>
            </a:r>
          </a:p>
        </p:txBody>
      </p:sp>
      <p:sp>
        <p:nvSpPr>
          <p:cNvPr id="60" name="Flèche droite 59"/>
          <p:cNvSpPr/>
          <p:nvPr/>
        </p:nvSpPr>
        <p:spPr>
          <a:xfrm>
            <a:off x="4450515" y="3628188"/>
            <a:ext cx="456888" cy="14041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62170" tIns="31084" rIns="62170" bIns="31084" anchor="ctr"/>
          <a:lstStyle/>
          <a:p>
            <a:pPr algn="ctr" defTabSz="310853">
              <a:defRPr/>
            </a:pPr>
            <a:endParaRPr lang="fr-FR" sz="1225" kern="0">
              <a:solidFill>
                <a:prstClr val="white"/>
              </a:solidFill>
              <a:latin typeface="Calibri"/>
            </a:endParaRPr>
          </a:p>
        </p:txBody>
      </p:sp>
      <p:sp>
        <p:nvSpPr>
          <p:cNvPr id="61" name="Rectangle à coins arrondis 60"/>
          <p:cNvSpPr/>
          <p:nvPr/>
        </p:nvSpPr>
        <p:spPr>
          <a:xfrm>
            <a:off x="4972327" y="3593950"/>
            <a:ext cx="2335974" cy="220343"/>
          </a:xfrm>
          <a:prstGeom prst="round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lIns="62170" tIns="31084" rIns="62170" bIns="31084" anchor="ctr"/>
          <a:lstStyle/>
          <a:p>
            <a:pPr algn="ctr" defTabSz="310853">
              <a:defRPr/>
            </a:pPr>
            <a:r>
              <a:rPr lang="fr-FR" sz="816" b="1" kern="0" dirty="0">
                <a:solidFill>
                  <a:schemeClr val="bg1"/>
                </a:solidFill>
                <a:latin typeface="Calibri"/>
              </a:rPr>
              <a:t>Je maintiens ou je renonce </a:t>
            </a:r>
          </a:p>
          <a:p>
            <a:pPr algn="ctr" defTabSz="310853">
              <a:defRPr/>
            </a:pPr>
            <a:r>
              <a:rPr lang="fr-FR" sz="816" b="1" kern="0" dirty="0">
                <a:solidFill>
                  <a:schemeClr val="bg1"/>
                </a:solidFill>
                <a:latin typeface="Calibri"/>
              </a:rPr>
              <a:t>à mon vœu en attente </a:t>
            </a:r>
          </a:p>
        </p:txBody>
      </p:sp>
      <p:sp>
        <p:nvSpPr>
          <p:cNvPr id="62" name="Rectangle à coins arrondis 61"/>
          <p:cNvSpPr/>
          <p:nvPr/>
        </p:nvSpPr>
        <p:spPr>
          <a:xfrm>
            <a:off x="2532901" y="3936647"/>
            <a:ext cx="1808110" cy="14187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2170" tIns="31084" rIns="62170" bIns="31084" anchor="ctr"/>
          <a:lstStyle/>
          <a:p>
            <a:pPr algn="ctr" defTabSz="310853">
              <a:defRPr/>
            </a:pPr>
            <a:r>
              <a:rPr lang="fr-FR" sz="953" b="1" kern="0" dirty="0">
                <a:solidFill>
                  <a:prstClr val="white"/>
                </a:solidFill>
                <a:latin typeface="Calibri"/>
              </a:rPr>
              <a:t>Oui-si - En attente d’une place</a:t>
            </a:r>
          </a:p>
        </p:txBody>
      </p:sp>
      <p:sp>
        <p:nvSpPr>
          <p:cNvPr id="63" name="ZoneTexte 46"/>
          <p:cNvSpPr txBox="1">
            <a:spLocks noChangeArrowheads="1"/>
          </p:cNvSpPr>
          <p:nvPr/>
        </p:nvSpPr>
        <p:spPr bwMode="auto">
          <a:xfrm>
            <a:off x="3310267" y="3761712"/>
            <a:ext cx="480651" cy="18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0" tIns="31084" rIns="62170" bIns="31084">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310853" eaLnBrk="1" hangingPunct="1">
              <a:spcBef>
                <a:spcPct val="0"/>
              </a:spcBef>
              <a:buSzTx/>
              <a:buNone/>
            </a:pPr>
            <a:r>
              <a:rPr lang="fr-FR" altLang="fr-FR" sz="816" b="1" dirty="0">
                <a:cs typeface="Arial" pitchFamily="34" charset="0"/>
              </a:rPr>
              <a:t>ou</a:t>
            </a:r>
          </a:p>
        </p:txBody>
      </p:sp>
      <p:sp>
        <p:nvSpPr>
          <p:cNvPr id="64" name="Flèche droite 63"/>
          <p:cNvSpPr/>
          <p:nvPr/>
        </p:nvSpPr>
        <p:spPr>
          <a:xfrm>
            <a:off x="4462423" y="3954892"/>
            <a:ext cx="456888" cy="14041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62170" tIns="31084" rIns="62170" bIns="31084" anchor="ctr"/>
          <a:lstStyle/>
          <a:p>
            <a:pPr algn="ctr" defTabSz="310853">
              <a:defRPr/>
            </a:pPr>
            <a:endParaRPr lang="fr-FR" sz="1225" kern="0">
              <a:solidFill>
                <a:prstClr val="white"/>
              </a:solidFill>
              <a:latin typeface="Calibri"/>
            </a:endParaRPr>
          </a:p>
        </p:txBody>
      </p:sp>
      <p:sp>
        <p:nvSpPr>
          <p:cNvPr id="65" name="Rectangle à coins arrondis 64"/>
          <p:cNvSpPr/>
          <p:nvPr/>
        </p:nvSpPr>
        <p:spPr>
          <a:xfrm>
            <a:off x="4972327" y="3898624"/>
            <a:ext cx="2335974" cy="220343"/>
          </a:xfrm>
          <a:prstGeom prst="round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lIns="62170" tIns="31084" rIns="62170" bIns="31084" anchor="ctr"/>
          <a:lstStyle/>
          <a:p>
            <a:pPr algn="ctr" defTabSz="310853">
              <a:defRPr/>
            </a:pPr>
            <a:r>
              <a:rPr lang="fr-FR" sz="816" b="1" kern="0" dirty="0">
                <a:solidFill>
                  <a:schemeClr val="bg1"/>
                </a:solidFill>
                <a:latin typeface="Calibri"/>
              </a:rPr>
              <a:t>Je maintiens ou je renonce </a:t>
            </a:r>
          </a:p>
          <a:p>
            <a:pPr algn="ctr" defTabSz="310853">
              <a:defRPr/>
            </a:pPr>
            <a:r>
              <a:rPr lang="fr-FR" sz="816" b="1" kern="0" dirty="0">
                <a:solidFill>
                  <a:schemeClr val="bg1"/>
                </a:solidFill>
                <a:latin typeface="Calibri"/>
              </a:rPr>
              <a:t>à mon vœu en attente </a:t>
            </a:r>
          </a:p>
        </p:txBody>
      </p:sp>
      <p:pic>
        <p:nvPicPr>
          <p:cNvPr id="35" name="Picture 2" descr="G:\AEFE\Services\SORES\14. SITE INTERNET\Boite à outils 2017-2018\3. Fiches thématiques\Images\Logo Parcours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598" y="180749"/>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25"/>
          <p:cNvSpPr txBox="1">
            <a:spLocks noChangeArrowheads="1"/>
          </p:cNvSpPr>
          <p:nvPr/>
        </p:nvSpPr>
        <p:spPr bwMode="auto">
          <a:xfrm>
            <a:off x="323527" y="765859"/>
            <a:ext cx="8585873" cy="267402"/>
          </a:xfrm>
          <a:prstGeom prst="rect">
            <a:avLst/>
          </a:prstGeom>
          <a:solidFill>
            <a:srgbClr val="3D566E"/>
          </a:solidFill>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400" b="1" dirty="0">
                <a:solidFill>
                  <a:schemeClr val="bg1"/>
                </a:solidFill>
                <a:ea typeface="Tahoma" panose="020B0604030504040204" pitchFamily="34" charset="0"/>
                <a:cs typeface="Tahoma" panose="020B0604030504040204" pitchFamily="34" charset="0"/>
              </a:rPr>
              <a:t>Réception et réponses aux propositions d’admissions</a:t>
            </a:r>
          </a:p>
        </p:txBody>
      </p:sp>
      <p:sp>
        <p:nvSpPr>
          <p:cNvPr id="2" name="ZoneTexte 1"/>
          <p:cNvSpPr txBox="1"/>
          <p:nvPr/>
        </p:nvSpPr>
        <p:spPr>
          <a:xfrm>
            <a:off x="372783" y="4215752"/>
            <a:ext cx="8460473" cy="646331"/>
          </a:xfrm>
          <a:prstGeom prst="rect">
            <a:avLst/>
          </a:prstGeom>
          <a:solidFill>
            <a:srgbClr val="3D566E"/>
          </a:solidFill>
        </p:spPr>
        <p:txBody>
          <a:bodyPr wrap="square" rtlCol="0">
            <a:spAutoFit/>
          </a:bodyPr>
          <a:lstStyle/>
          <a:p>
            <a:pPr algn="just"/>
            <a:r>
              <a:rPr lang="fr-FR" sz="900" b="1" dirty="0">
                <a:solidFill>
                  <a:schemeClr val="bg1"/>
                </a:solidFill>
              </a:rPr>
              <a:t>*La réponse Oui ou Oui-si déclenche une proposition d’admission immédiate</a:t>
            </a:r>
          </a:p>
          <a:p>
            <a:pPr algn="just"/>
            <a:r>
              <a:rPr lang="fr-FR" sz="900" b="1" dirty="0">
                <a:solidFill>
                  <a:schemeClr val="bg1"/>
                </a:solidFill>
              </a:rPr>
              <a:t>**Oui-si est une proposition d’admission avec un parcours de réussite personnalisé </a:t>
            </a:r>
          </a:p>
          <a:p>
            <a:pPr algn="just"/>
            <a:r>
              <a:rPr lang="fr-FR" sz="900" b="1" dirty="0">
                <a:solidFill>
                  <a:schemeClr val="bg1"/>
                </a:solidFill>
              </a:rPr>
              <a:t>Lorsque la réponse est oui-en attente d’une place, le candidat a été classé par l’établissement mais son rang de classement ne permet de lui faire une proposition d’admission dans l’immédiat. Le candidat dispose d’indicateurs sur son rang de classement pour chaque vœu.</a:t>
            </a:r>
          </a:p>
        </p:txBody>
      </p:sp>
      <p:sp>
        <p:nvSpPr>
          <p:cNvPr id="67"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pic>
        <p:nvPicPr>
          <p:cNvPr id="68" name="Image 67"/>
          <p:cNvPicPr>
            <a:picLocks noChangeAspect="1"/>
          </p:cNvPicPr>
          <p:nvPr/>
        </p:nvPicPr>
        <p:blipFill>
          <a:blip r:embed="rId5"/>
          <a:stretch>
            <a:fillRect/>
          </a:stretch>
        </p:blipFill>
        <p:spPr>
          <a:xfrm>
            <a:off x="1812964" y="111736"/>
            <a:ext cx="5580112" cy="501389"/>
          </a:xfrm>
          <a:prstGeom prst="rect">
            <a:avLst/>
          </a:prstGeom>
        </p:spPr>
      </p:pic>
      <p:sp>
        <p:nvSpPr>
          <p:cNvPr id="69"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70" name="Espace réservé du numéro de diapositive 8"/>
          <p:cNvSpPr>
            <a:spLocks noGrp="1"/>
          </p:cNvSpPr>
          <p:nvPr>
            <p:ph type="sldNum" sz="quarter" idx="12"/>
          </p:nvPr>
        </p:nvSpPr>
        <p:spPr>
          <a:xfrm>
            <a:off x="6264000" y="4783500"/>
            <a:ext cx="1350000" cy="360000"/>
          </a:xfrm>
        </p:spPr>
        <p:txBody>
          <a:bodyPr/>
          <a:lstStyle/>
          <a:p>
            <a:r>
              <a:rPr lang="fr-FR" i="0" dirty="0" smtClean="0"/>
              <a:t>24</a:t>
            </a:r>
            <a:endParaRPr lang="fr-FR" i="0" dirty="0"/>
          </a:p>
        </p:txBody>
      </p:sp>
    </p:spTree>
    <p:extLst>
      <p:ext uri="{BB962C8B-B14F-4D97-AF65-F5344CB8AC3E}">
        <p14:creationId xmlns:p14="http://schemas.microsoft.com/office/powerpoint/2010/main" val="3186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texte 5"/>
          <p:cNvSpPr txBox="1">
            <a:spLocks/>
          </p:cNvSpPr>
          <p:nvPr/>
        </p:nvSpPr>
        <p:spPr bwMode="auto">
          <a:xfrm>
            <a:off x="359999" y="1203598"/>
            <a:ext cx="8549401" cy="3202845"/>
          </a:xfrm>
          <a:prstGeom prst="rect">
            <a:avLst/>
          </a:prstGeom>
          <a:noFill/>
          <a:ln>
            <a:solidFill>
              <a:srgbClr val="F28E65"/>
            </a:solidFill>
          </a:ln>
          <a:extLst/>
        </p:spPr>
        <p:style>
          <a:lnRef idx="2">
            <a:schemeClr val="accent3"/>
          </a:lnRef>
          <a:fillRef idx="1">
            <a:schemeClr val="lt1"/>
          </a:fillRef>
          <a:effectRef idx="0">
            <a:schemeClr val="accent3"/>
          </a:effectRef>
          <a:fontRef idx="minor">
            <a:schemeClr val="dk1"/>
          </a:fontRef>
        </p:style>
        <p:txBody>
          <a:bodyPr vert="horz" wrap="square" lIns="62170" tIns="31084" rIns="62170" bIns="31084" numCol="1" rtlCol="0" anchor="t" anchorCtr="0" compatLnSpc="1">
            <a:prstTxWarp prst="textNoShape">
              <a:avLst/>
            </a:prstTxWarp>
            <a:noAutofit/>
          </a:bodyPr>
          <a:lstStyle>
            <a:lvl1pPr marL="177800" marR="0" indent="-177800" algn="l" defTabSz="457200" rtl="0" eaLnBrk="1" fontAlgn="auto" latinLnBrk="0" hangingPunct="1">
              <a:lnSpc>
                <a:spcPct val="100000"/>
              </a:lnSpc>
              <a:spcBef>
                <a:spcPct val="20000"/>
              </a:spcBef>
              <a:spcAft>
                <a:spcPts val="0"/>
              </a:spcAft>
              <a:buClrTx/>
              <a:buSzPct val="100000"/>
              <a:buFontTx/>
              <a:buBlip>
                <a:blip r:embed="rId3"/>
              </a:buBlip>
              <a:tabLst/>
              <a:defRPr sz="2000" kern="1200">
                <a:solidFill>
                  <a:srgbClr val="26338B"/>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28E65"/>
              </a:buClr>
              <a:buSzTx/>
              <a:buFont typeface="Arial-ItalicMT" charset="0"/>
              <a:buChar char="&gt;"/>
              <a:tabLst/>
              <a:defRPr sz="1500" kern="1200">
                <a:solidFill>
                  <a:srgbClr val="26338B"/>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26338B"/>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28E65"/>
              </a:buClr>
              <a:buSzTx/>
              <a:buFont typeface="Arial"/>
              <a:buChar char="–"/>
              <a:tabLst/>
              <a:defRPr sz="1100" kern="1200">
                <a:solidFill>
                  <a:srgbClr val="26338B"/>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2633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10853">
              <a:buNone/>
              <a:defRPr/>
            </a:pPr>
            <a:r>
              <a:rPr lang="fr-FR" sz="1400" b="1" dirty="0" smtClean="0">
                <a:solidFill>
                  <a:srgbClr val="3D566E"/>
                </a:solidFill>
                <a:latin typeface="Tahoma" panose="020B0604030504040204" pitchFamily="34" charset="0"/>
                <a:ea typeface="Tahoma" panose="020B0604030504040204" pitchFamily="34" charset="0"/>
                <a:cs typeface="Tahoma" panose="020B0604030504040204" pitchFamily="34" charset="0"/>
              </a:rPr>
              <a:t>A partir du 2 juin, le </a:t>
            </a:r>
            <a:r>
              <a:rPr lang="fr-FR" sz="1400" b="1" dirty="0">
                <a:solidFill>
                  <a:srgbClr val="3D566E"/>
                </a:solidFill>
                <a:latin typeface="Tahoma" panose="020B0604030504040204" pitchFamily="34" charset="0"/>
                <a:ea typeface="Tahoma" panose="020B0604030504040204" pitchFamily="34" charset="0"/>
                <a:cs typeface="Tahoma" panose="020B0604030504040204" pitchFamily="34" charset="0"/>
              </a:rPr>
              <a:t>délai imparti pour répondre est indiqué </a:t>
            </a:r>
            <a:r>
              <a:rPr lang="fr-FR" sz="1400" b="1" u="sng" dirty="0">
                <a:solidFill>
                  <a:srgbClr val="3D566E"/>
                </a:solidFill>
                <a:latin typeface="Tahoma" panose="020B0604030504040204" pitchFamily="34" charset="0"/>
                <a:ea typeface="Tahoma" panose="020B0604030504040204" pitchFamily="34" charset="0"/>
                <a:cs typeface="Tahoma" panose="020B0604030504040204" pitchFamily="34" charset="0"/>
              </a:rPr>
              <a:t>sur le dossier</a:t>
            </a:r>
            <a:r>
              <a:rPr lang="fr-FR" sz="1400" b="1" dirty="0">
                <a:solidFill>
                  <a:srgbClr val="3D566E"/>
                </a:solidFill>
                <a:latin typeface="Tahoma" panose="020B0604030504040204" pitchFamily="34" charset="0"/>
                <a:ea typeface="Tahoma" panose="020B0604030504040204" pitchFamily="34" charset="0"/>
                <a:cs typeface="Tahoma" panose="020B0604030504040204" pitchFamily="34" charset="0"/>
              </a:rPr>
              <a:t> pour chacun des vœux.</a:t>
            </a:r>
          </a:p>
          <a:p>
            <a:pPr marL="0" indent="0" defTabSz="310853">
              <a:buNone/>
              <a:defRPr/>
            </a:pP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Il est impératif de respecter les délais pour </a:t>
            </a:r>
            <a:r>
              <a:rPr lang="fr-FR" sz="1400" b="1" dirty="0">
                <a:solidFill>
                  <a:srgbClr val="3D566E"/>
                </a:solidFill>
                <a:latin typeface="Tahoma" panose="020B0604030504040204" pitchFamily="34" charset="0"/>
                <a:ea typeface="Tahoma" panose="020B0604030504040204" pitchFamily="34" charset="0"/>
                <a:cs typeface="Tahoma" panose="020B0604030504040204" pitchFamily="34" charset="0"/>
              </a:rPr>
              <a:t>l’ensemble</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 des propositions (les dates sont celles du fuseau horaire de Paris (réponse avant 23h59))</a:t>
            </a:r>
          </a:p>
          <a:p>
            <a:pPr marL="0" indent="0" defTabSz="310853">
              <a:buNone/>
              <a:defRPr/>
            </a:pPr>
            <a:endParaRPr lang="fr-FR" sz="1400" b="1"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0" indent="0" defTabSz="456868">
              <a:buNone/>
              <a:defRPr/>
            </a:pPr>
            <a:r>
              <a:rPr lang="fr-FR" sz="1400" b="1" dirty="0">
                <a:solidFill>
                  <a:srgbClr val="3D566E"/>
                </a:solidFill>
                <a:latin typeface="Tahoma" panose="020B0604030504040204" pitchFamily="34" charset="0"/>
                <a:ea typeface="Tahoma" panose="020B0604030504040204" pitchFamily="34" charset="0"/>
                <a:cs typeface="Tahoma" panose="020B0604030504040204" pitchFamily="34" charset="0"/>
              </a:rPr>
              <a:t>Entre le </a:t>
            </a:r>
            <a:r>
              <a:rPr lang="fr-FR" sz="1400" b="1" dirty="0" smtClean="0">
                <a:solidFill>
                  <a:srgbClr val="3D566E"/>
                </a:solidFill>
                <a:latin typeface="Tahoma" panose="020B0604030504040204" pitchFamily="34" charset="0"/>
                <a:ea typeface="Tahoma" panose="020B0604030504040204" pitchFamily="34" charset="0"/>
                <a:cs typeface="Tahoma" panose="020B0604030504040204" pitchFamily="34" charset="0"/>
              </a:rPr>
              <a:t>2 juin </a:t>
            </a:r>
            <a:r>
              <a:rPr lang="fr-FR" sz="1400" b="1" dirty="0">
                <a:solidFill>
                  <a:srgbClr val="3D566E"/>
                </a:solidFill>
                <a:latin typeface="Tahoma" panose="020B0604030504040204" pitchFamily="34" charset="0"/>
                <a:ea typeface="Tahoma" panose="020B0604030504040204" pitchFamily="34" charset="0"/>
                <a:cs typeface="Tahoma" panose="020B0604030504040204" pitchFamily="34" charset="0"/>
              </a:rPr>
              <a:t>et le </a:t>
            </a:r>
            <a:r>
              <a:rPr lang="fr-FR" sz="1400" b="1" dirty="0" smtClean="0">
                <a:solidFill>
                  <a:srgbClr val="3D566E"/>
                </a:solidFill>
                <a:latin typeface="Tahoma" panose="020B0604030504040204" pitchFamily="34" charset="0"/>
                <a:ea typeface="Tahoma" panose="020B0604030504040204" pitchFamily="34" charset="0"/>
                <a:cs typeface="Tahoma" panose="020B0604030504040204" pitchFamily="34" charset="0"/>
              </a:rPr>
              <a:t>6 juin </a:t>
            </a:r>
            <a:r>
              <a:rPr lang="fr-FR" sz="1400" b="1" dirty="0">
                <a:solidFill>
                  <a:srgbClr val="3D566E"/>
                </a:solidFill>
                <a:latin typeface="Tahoma" panose="020B0604030504040204" pitchFamily="34" charset="0"/>
                <a:ea typeface="Tahoma" panose="020B0604030504040204" pitchFamily="34" charset="0"/>
                <a:cs typeface="Tahoma" panose="020B0604030504040204" pitchFamily="34" charset="0"/>
              </a:rPr>
              <a:t>: 5 jours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a:t>
            </a:r>
            <a:r>
              <a:rPr lang="fr-FR" sz="1400" b="1" dirty="0">
                <a:solidFill>
                  <a:srgbClr val="F28E65"/>
                </a:solidFill>
                <a:latin typeface="Tahoma" panose="020B0604030504040204" pitchFamily="34" charset="0"/>
                <a:ea typeface="Tahoma" panose="020B0604030504040204" pitchFamily="34" charset="0"/>
                <a:cs typeface="Tahoma" panose="020B0604030504040204" pitchFamily="34" charset="0"/>
              </a:rPr>
              <a:t>J+4</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a:t>
            </a:r>
          </a:p>
          <a:p>
            <a:pPr defTabSz="456868">
              <a:buFont typeface="Arial" panose="020B0604020202020204" pitchFamily="34" charset="0"/>
              <a:buChar char="•"/>
              <a:defRPr/>
            </a:pPr>
            <a:r>
              <a:rPr lang="fr-FR" sz="1400" u="sng" dirty="0">
                <a:solidFill>
                  <a:srgbClr val="3D566E"/>
                </a:solidFill>
                <a:latin typeface="Tahoma" panose="020B0604030504040204" pitchFamily="34" charset="0"/>
                <a:ea typeface="Tahoma" panose="020B0604030504040204" pitchFamily="34" charset="0"/>
                <a:cs typeface="Tahoma" panose="020B0604030504040204" pitchFamily="34" charset="0"/>
              </a:rPr>
              <a:t>Exemple</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 : pour une proposition d’admission reçue le </a:t>
            </a:r>
            <a:r>
              <a:rPr lang="fr-FR" sz="1400" dirty="0" smtClean="0">
                <a:solidFill>
                  <a:srgbClr val="3D566E"/>
                </a:solidFill>
                <a:latin typeface="Tahoma" panose="020B0604030504040204" pitchFamily="34" charset="0"/>
                <a:ea typeface="Tahoma" panose="020B0604030504040204" pitchFamily="34" charset="0"/>
                <a:cs typeface="Tahoma" panose="020B0604030504040204" pitchFamily="34" charset="0"/>
              </a:rPr>
              <a:t>2 juin,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le candidat peut répondre jusqu’au </a:t>
            </a:r>
            <a:r>
              <a:rPr lang="fr-FR" sz="1400" dirty="0" smtClean="0">
                <a:solidFill>
                  <a:srgbClr val="3D566E"/>
                </a:solidFill>
                <a:latin typeface="Tahoma" panose="020B0604030504040204" pitchFamily="34" charset="0"/>
                <a:ea typeface="Tahoma" panose="020B0604030504040204" pitchFamily="34" charset="0"/>
                <a:cs typeface="Tahoma" panose="020B0604030504040204" pitchFamily="34" charset="0"/>
              </a:rPr>
              <a:t>6 juin 2022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(inclus</a:t>
            </a:r>
            <a:r>
              <a:rPr lang="fr-FR" sz="1200" dirty="0" smtClean="0">
                <a:solidFill>
                  <a:srgbClr val="3D566E"/>
                </a:solidFill>
                <a:latin typeface="Tahoma" panose="020B0604030504040204" pitchFamily="34" charset="0"/>
                <a:ea typeface="Tahoma" panose="020B0604030504040204" pitchFamily="34" charset="0"/>
                <a:cs typeface="Tahoma" panose="020B0604030504040204" pitchFamily="34" charset="0"/>
              </a:rPr>
              <a:t>)</a:t>
            </a: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0" indent="0" defTabSz="456868">
              <a:buNone/>
              <a:defRPr/>
            </a:pPr>
            <a:r>
              <a:rPr lang="fr-FR" sz="1400" b="1" dirty="0">
                <a:solidFill>
                  <a:srgbClr val="3D566E"/>
                </a:solidFill>
                <a:latin typeface="Tahoma" panose="020B0604030504040204" pitchFamily="34" charset="0"/>
                <a:ea typeface="Tahoma" panose="020B0604030504040204" pitchFamily="34" charset="0"/>
                <a:cs typeface="Tahoma" panose="020B0604030504040204" pitchFamily="34" charset="0"/>
              </a:rPr>
              <a:t>À partir du </a:t>
            </a:r>
            <a:r>
              <a:rPr lang="fr-FR" sz="1400" b="1" dirty="0" smtClean="0">
                <a:solidFill>
                  <a:srgbClr val="3D566E"/>
                </a:solidFill>
                <a:latin typeface="Tahoma" panose="020B0604030504040204" pitchFamily="34" charset="0"/>
                <a:ea typeface="Tahoma" panose="020B0604030504040204" pitchFamily="34" charset="0"/>
                <a:cs typeface="Tahoma" panose="020B0604030504040204" pitchFamily="34" charset="0"/>
              </a:rPr>
              <a:t>7 juin </a:t>
            </a:r>
            <a:r>
              <a:rPr lang="fr-FR" sz="1400" b="1" dirty="0">
                <a:solidFill>
                  <a:srgbClr val="3D566E"/>
                </a:solidFill>
                <a:latin typeface="Tahoma" panose="020B0604030504040204" pitchFamily="34" charset="0"/>
                <a:ea typeface="Tahoma" panose="020B0604030504040204" pitchFamily="34" charset="0"/>
                <a:cs typeface="Tahoma" panose="020B0604030504040204" pitchFamily="34" charset="0"/>
              </a:rPr>
              <a:t>: 3 jours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a:t>
            </a:r>
            <a:r>
              <a:rPr lang="fr-FR" sz="1400" b="1" dirty="0">
                <a:solidFill>
                  <a:srgbClr val="F28E65"/>
                </a:solidFill>
                <a:latin typeface="Tahoma" panose="020B0604030504040204" pitchFamily="34" charset="0"/>
                <a:ea typeface="Tahoma" panose="020B0604030504040204" pitchFamily="34" charset="0"/>
                <a:cs typeface="Tahoma" panose="020B0604030504040204" pitchFamily="34" charset="0"/>
              </a:rPr>
              <a:t>J+2</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a:t>
            </a:r>
          </a:p>
          <a:p>
            <a:pPr defTabSz="456868">
              <a:buFont typeface="Arial" panose="020B0604020202020204" pitchFamily="34" charset="0"/>
              <a:buChar char="•"/>
              <a:defRPr/>
            </a:pPr>
            <a:r>
              <a:rPr lang="fr-FR" sz="1400" u="sng" dirty="0">
                <a:solidFill>
                  <a:srgbClr val="3D566E"/>
                </a:solidFill>
                <a:latin typeface="Tahoma" panose="020B0604030504040204" pitchFamily="34" charset="0"/>
                <a:ea typeface="Tahoma" panose="020B0604030504040204" pitchFamily="34" charset="0"/>
                <a:cs typeface="Tahoma" panose="020B0604030504040204" pitchFamily="34" charset="0"/>
              </a:rPr>
              <a:t>Exemple</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 : pour une proposition d’admission reçue le 6 juillet, le candidat peut répondre jusqu’au 8 juillet </a:t>
            </a:r>
            <a:r>
              <a:rPr lang="fr-FR" sz="1400" dirty="0" smtClean="0">
                <a:solidFill>
                  <a:srgbClr val="3D566E"/>
                </a:solidFill>
                <a:latin typeface="Tahoma" panose="020B0604030504040204" pitchFamily="34" charset="0"/>
                <a:ea typeface="Tahoma" panose="020B0604030504040204" pitchFamily="34" charset="0"/>
                <a:cs typeface="Tahoma" panose="020B0604030504040204" pitchFamily="34" charset="0"/>
              </a:rPr>
              <a:t>2022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(inclus)</a:t>
            </a:r>
          </a:p>
          <a:p>
            <a:pPr marL="0" indent="0" defTabSz="310853">
              <a:buNone/>
              <a:defRPr/>
            </a:pPr>
            <a:endPar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0" indent="0" defTabSz="310853">
              <a:buNone/>
              <a:defRPr/>
            </a:pP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La procédure est interrompue, pendant les épreuves écrites du baccalauréat </a:t>
            </a:r>
            <a:r>
              <a:rPr lang="fr-FR" sz="1400" b="1" dirty="0">
                <a:solidFill>
                  <a:srgbClr val="3D566E"/>
                </a:solidFill>
                <a:latin typeface="Tahoma" panose="020B0604030504040204" pitchFamily="34" charset="0"/>
                <a:ea typeface="Tahoma" panose="020B0604030504040204" pitchFamily="34" charset="0"/>
                <a:cs typeface="Tahoma" panose="020B0604030504040204" pitchFamily="34" charset="0"/>
              </a:rPr>
              <a:t>en France</a:t>
            </a:r>
          </a:p>
          <a:p>
            <a:pPr marL="0" indent="0" defTabSz="310853">
              <a:buNone/>
              <a:defRPr/>
            </a:pPr>
            <a:endParaRPr lang="fr-FR" sz="1400" dirty="0">
              <a:solidFill>
                <a:srgbClr val="3D566E"/>
              </a:solidFill>
              <a:latin typeface="Calibri"/>
            </a:endParaRPr>
          </a:p>
          <a:p>
            <a:pPr defTabSz="310853">
              <a:buFont typeface="Arial" panose="020B0604020202020204" pitchFamily="34" charset="0"/>
              <a:buChar char="•"/>
              <a:defRPr/>
            </a:pPr>
            <a:endParaRPr lang="fr-FR" sz="1400" dirty="0">
              <a:latin typeface="Calibri"/>
            </a:endParaRPr>
          </a:p>
          <a:p>
            <a:pPr defTabSz="310853">
              <a:buFont typeface="Arial" panose="020B0604020202020204" pitchFamily="34" charset="0"/>
              <a:buChar char="•"/>
              <a:defRPr/>
            </a:pPr>
            <a:endParaRPr lang="fr-FR" sz="1400" dirty="0">
              <a:latin typeface="Calibri"/>
            </a:endParaRPr>
          </a:p>
          <a:p>
            <a:pPr defTabSz="310853">
              <a:buFont typeface="Arial" panose="020B0604020202020204" pitchFamily="34" charset="0"/>
              <a:buChar char="•"/>
              <a:defRPr/>
            </a:pPr>
            <a:endParaRPr lang="fr-FR" sz="1400" dirty="0">
              <a:latin typeface="Calibri"/>
            </a:endParaRPr>
          </a:p>
          <a:p>
            <a:pPr marL="0" indent="0" defTabSz="310853">
              <a:buNone/>
              <a:defRPr/>
            </a:pPr>
            <a:endParaRPr lang="fr-FR" sz="1400" b="1" dirty="0">
              <a:latin typeface="Calibri"/>
            </a:endParaRPr>
          </a:p>
          <a:p>
            <a:pPr marL="0" indent="0" defTabSz="310853">
              <a:buNone/>
              <a:defRPr/>
            </a:pPr>
            <a:endParaRPr lang="fr-FR" sz="1400" dirty="0">
              <a:latin typeface="Calibri"/>
            </a:endParaRPr>
          </a:p>
          <a:p>
            <a:pPr defTabSz="310853">
              <a:buFont typeface="Arial" panose="020B0604020202020204" pitchFamily="34" charset="0"/>
              <a:buChar char="•"/>
              <a:defRPr/>
            </a:pPr>
            <a:endParaRPr lang="fr-FR" sz="1400" dirty="0">
              <a:latin typeface="Calibri"/>
            </a:endParaRPr>
          </a:p>
        </p:txBody>
      </p:sp>
      <p:sp>
        <p:nvSpPr>
          <p:cNvPr id="6" name="Text Box 25"/>
          <p:cNvSpPr txBox="1">
            <a:spLocks noChangeArrowheads="1"/>
          </p:cNvSpPr>
          <p:nvPr/>
        </p:nvSpPr>
        <p:spPr bwMode="auto">
          <a:xfrm>
            <a:off x="359999" y="856986"/>
            <a:ext cx="8549401" cy="267402"/>
          </a:xfrm>
          <a:prstGeom prst="rect">
            <a:avLst/>
          </a:prstGeom>
          <a:solidFill>
            <a:srgbClr val="3D566E"/>
          </a:solidFill>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400" b="1" dirty="0">
                <a:solidFill>
                  <a:schemeClr val="bg1"/>
                </a:solidFill>
                <a:ea typeface="Tahoma" panose="020B0604030504040204" pitchFamily="34" charset="0"/>
                <a:cs typeface="Tahoma" panose="020B0604030504040204" pitchFamily="34" charset="0"/>
              </a:rPr>
              <a:t>Réception et réponses aux propositions d’admissions: les délais</a:t>
            </a:r>
          </a:p>
        </p:txBody>
      </p:sp>
      <p:pic>
        <p:nvPicPr>
          <p:cNvPr id="8" name="Picture 2" descr="G:\AEFE\Services\SORES\14. SITE INTERNET\Boite à outils 2017-2018\3. Fiches thématiques\Images\Logo Parcours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598" y="197929"/>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rot="21169647">
            <a:off x="4284868" y="2158649"/>
            <a:ext cx="3779559" cy="251317"/>
          </a:xfrm>
          <a:prstGeom prst="rect">
            <a:avLst/>
          </a:prstGeom>
          <a:solidFill>
            <a:srgbClr val="F28E65"/>
          </a:solidFill>
        </p:spPr>
        <p:style>
          <a:lnRef idx="3">
            <a:schemeClr val="lt1"/>
          </a:lnRef>
          <a:fillRef idx="1">
            <a:schemeClr val="accent5"/>
          </a:fillRef>
          <a:effectRef idx="1">
            <a:schemeClr val="accent5"/>
          </a:effectRef>
          <a:fontRef idx="minor">
            <a:schemeClr val="lt1"/>
          </a:fontRef>
        </p:style>
        <p:txBody>
          <a:bodyPr wrap="square" lIns="62194" tIns="31098" rIns="62194" bIns="31098" rtlCol="0">
            <a:spAutoFit/>
          </a:bodyPr>
          <a:lstStyle/>
          <a:p>
            <a:pPr algn="ctr"/>
            <a:r>
              <a:rPr lang="fr-FR" sz="1225" dirty="0" smtClean="0"/>
              <a:t>Délais de réponse en attente de confirmation</a:t>
            </a:r>
            <a:endParaRPr lang="fr-FR" sz="1225" dirty="0"/>
          </a:p>
        </p:txBody>
      </p:sp>
      <p:sp>
        <p:nvSpPr>
          <p:cNvPr id="10"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1"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pic>
        <p:nvPicPr>
          <p:cNvPr id="12" name="Image 11"/>
          <p:cNvPicPr>
            <a:picLocks noChangeAspect="1"/>
          </p:cNvPicPr>
          <p:nvPr/>
        </p:nvPicPr>
        <p:blipFill>
          <a:blip r:embed="rId5"/>
          <a:stretch>
            <a:fillRect/>
          </a:stretch>
        </p:blipFill>
        <p:spPr>
          <a:xfrm>
            <a:off x="1812964" y="111736"/>
            <a:ext cx="5580112" cy="501389"/>
          </a:xfrm>
          <a:prstGeom prst="rect">
            <a:avLst/>
          </a:prstGeom>
        </p:spPr>
      </p:pic>
      <p:sp>
        <p:nvSpPr>
          <p:cNvPr id="13" name="Espace réservé du numéro de diapositive 8"/>
          <p:cNvSpPr>
            <a:spLocks noGrp="1"/>
          </p:cNvSpPr>
          <p:nvPr>
            <p:ph type="sldNum" sz="quarter" idx="12"/>
          </p:nvPr>
        </p:nvSpPr>
        <p:spPr>
          <a:xfrm>
            <a:off x="6264000" y="4783500"/>
            <a:ext cx="1350000" cy="360000"/>
          </a:xfrm>
        </p:spPr>
        <p:txBody>
          <a:bodyPr/>
          <a:lstStyle/>
          <a:p>
            <a:r>
              <a:rPr lang="fr-FR" i="0" dirty="0" smtClean="0"/>
              <a:t>25</a:t>
            </a:r>
            <a:endParaRPr lang="fr-FR" i="0" dirty="0"/>
          </a:p>
        </p:txBody>
      </p:sp>
    </p:spTree>
    <p:extLst>
      <p:ext uri="{BB962C8B-B14F-4D97-AF65-F5344CB8AC3E}">
        <p14:creationId xmlns:p14="http://schemas.microsoft.com/office/powerpoint/2010/main" val="740600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59999" y="1640055"/>
            <a:ext cx="8549401" cy="1355451"/>
          </a:xfrm>
          <a:prstGeom prst="rect">
            <a:avLst/>
          </a:prstGeom>
          <a:noFill/>
          <a:ln>
            <a:solidFill>
              <a:srgbClr val="3D566E"/>
            </a:solidFill>
          </a:ln>
        </p:spPr>
        <p:style>
          <a:lnRef idx="2">
            <a:schemeClr val="accent3"/>
          </a:lnRef>
          <a:fillRef idx="1">
            <a:schemeClr val="lt1"/>
          </a:fillRef>
          <a:effectRef idx="0">
            <a:schemeClr val="accent3"/>
          </a:effectRef>
          <a:fontRef idx="minor">
            <a:schemeClr val="dk1"/>
          </a:fontRef>
        </p:style>
        <p:txBody>
          <a:bodyPr wrap="square" lIns="62182" tIns="31091" rIns="62182" bIns="31091" rtlCol="0">
            <a:spAutoFit/>
          </a:bodyPr>
          <a:lstStyle/>
          <a:p>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Il est </a:t>
            </a:r>
            <a:r>
              <a:rPr lang="fr-FR" sz="1200" b="1" dirty="0">
                <a:solidFill>
                  <a:srgbClr val="F28E65"/>
                </a:solidFill>
                <a:latin typeface="Tahoma" panose="020B0604030504040204" pitchFamily="34" charset="0"/>
                <a:ea typeface="Tahoma" panose="020B0604030504040204" pitchFamily="34" charset="0"/>
                <a:cs typeface="Tahoma" panose="020B0604030504040204" pitchFamily="34" charset="0"/>
              </a:rPr>
              <a:t>obligatoire pour les candidats ayant encore des vœux en attente </a:t>
            </a: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au 29 juin 2021 qu’ils aient ou non accepté une proposition d’admission.</a:t>
            </a:r>
          </a:p>
          <a:p>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 point d’étape permet un échange entre les candidats et la plateforme afin de connaître leur situation et l’évolution de leur choix d’orientation. </a:t>
            </a:r>
          </a:p>
          <a:p>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 candidat doit indiquer quels sont les vœux en attente qu’il souhaite toujours maintenir. </a:t>
            </a:r>
          </a:p>
          <a:p>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Les indicateurs à sa disposition l’aident à faire ce choix.</a:t>
            </a:r>
          </a:p>
          <a:p>
            <a:endPar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 Box 25"/>
          <p:cNvSpPr txBox="1">
            <a:spLocks noChangeArrowheads="1"/>
          </p:cNvSpPr>
          <p:nvPr/>
        </p:nvSpPr>
        <p:spPr bwMode="auto">
          <a:xfrm>
            <a:off x="359999" y="856986"/>
            <a:ext cx="8549401" cy="505929"/>
          </a:xfrm>
          <a:prstGeom prst="rect">
            <a:avLst/>
          </a:prstGeom>
          <a:solidFill>
            <a:srgbClr val="3D566E"/>
          </a:solidFill>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200" b="1" dirty="0">
                <a:solidFill>
                  <a:schemeClr val="bg1"/>
                </a:solidFill>
                <a:ea typeface="Tahoma" panose="020B0604030504040204" pitchFamily="34" charset="0"/>
                <a:cs typeface="Tahoma" panose="020B0604030504040204" pitchFamily="34" charset="0"/>
              </a:rPr>
              <a:t>Du 29 juin au 1</a:t>
            </a:r>
            <a:r>
              <a:rPr lang="fr-FR" altLang="fr-FR" sz="1200" b="1" baseline="30000" dirty="0">
                <a:solidFill>
                  <a:schemeClr val="bg1"/>
                </a:solidFill>
                <a:ea typeface="Tahoma" panose="020B0604030504040204" pitchFamily="34" charset="0"/>
                <a:cs typeface="Tahoma" panose="020B0604030504040204" pitchFamily="34" charset="0"/>
              </a:rPr>
              <a:t>er</a:t>
            </a:r>
            <a:r>
              <a:rPr lang="fr-FR" altLang="fr-FR" sz="1200" b="1" dirty="0">
                <a:solidFill>
                  <a:schemeClr val="bg1"/>
                </a:solidFill>
                <a:ea typeface="Tahoma" panose="020B0604030504040204" pitchFamily="34" charset="0"/>
                <a:cs typeface="Tahoma" panose="020B0604030504040204" pitchFamily="34" charset="0"/>
              </a:rPr>
              <a:t> juillet</a:t>
            </a:r>
          </a:p>
          <a:p>
            <a:pPr algn="ctr" eaLnBrk="1">
              <a:lnSpc>
                <a:spcPct val="95000"/>
              </a:lnSpc>
              <a:spcBef>
                <a:spcPct val="50000"/>
              </a:spcBef>
              <a:buClr>
                <a:srgbClr val="000000"/>
              </a:buClr>
              <a:buSzPct val="45000"/>
              <a:buFont typeface="StarSymbol"/>
              <a:buNone/>
            </a:pPr>
            <a:r>
              <a:rPr lang="fr-FR" altLang="fr-FR" sz="1200" b="1" dirty="0">
                <a:solidFill>
                  <a:schemeClr val="bg1"/>
                </a:solidFill>
                <a:ea typeface="Tahoma" panose="020B0604030504040204" pitchFamily="34" charset="0"/>
                <a:cs typeface="Tahoma" panose="020B0604030504040204" pitchFamily="34" charset="0"/>
              </a:rPr>
              <a:t>Le point d’étape</a:t>
            </a:r>
          </a:p>
        </p:txBody>
      </p:sp>
      <p:pic>
        <p:nvPicPr>
          <p:cNvPr id="8"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598" y="197929"/>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rot="21169647">
            <a:off x="1987964" y="3107938"/>
            <a:ext cx="3894783" cy="251317"/>
          </a:xfrm>
          <a:prstGeom prst="rect">
            <a:avLst/>
          </a:prstGeom>
          <a:solidFill>
            <a:srgbClr val="F28E65"/>
          </a:solidFill>
        </p:spPr>
        <p:style>
          <a:lnRef idx="3">
            <a:schemeClr val="lt1"/>
          </a:lnRef>
          <a:fillRef idx="1">
            <a:schemeClr val="accent5"/>
          </a:fillRef>
          <a:effectRef idx="1">
            <a:schemeClr val="accent5"/>
          </a:effectRef>
          <a:fontRef idx="minor">
            <a:schemeClr val="lt1"/>
          </a:fontRef>
        </p:style>
        <p:txBody>
          <a:bodyPr wrap="square" lIns="62194" tIns="31098" rIns="62194" bIns="31098" rtlCol="0">
            <a:spAutoFit/>
          </a:bodyPr>
          <a:lstStyle/>
          <a:p>
            <a:r>
              <a:rPr lang="fr-FR" sz="1225" dirty="0"/>
              <a:t>Fonctionnement du point d’étape </a:t>
            </a:r>
            <a:r>
              <a:rPr lang="fr-FR" sz="1225" dirty="0" smtClean="0"/>
              <a:t>2022 </a:t>
            </a:r>
            <a:r>
              <a:rPr lang="fr-FR" sz="1225" dirty="0"/>
              <a:t>à confirmer</a:t>
            </a:r>
          </a:p>
        </p:txBody>
      </p:sp>
      <p:sp>
        <p:nvSpPr>
          <p:cNvPr id="10"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2"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pic>
        <p:nvPicPr>
          <p:cNvPr id="13" name="Image 12"/>
          <p:cNvPicPr>
            <a:picLocks noChangeAspect="1"/>
          </p:cNvPicPr>
          <p:nvPr/>
        </p:nvPicPr>
        <p:blipFill>
          <a:blip r:embed="rId4"/>
          <a:stretch>
            <a:fillRect/>
          </a:stretch>
        </p:blipFill>
        <p:spPr>
          <a:xfrm>
            <a:off x="1812964" y="111736"/>
            <a:ext cx="5580112" cy="501389"/>
          </a:xfrm>
          <a:prstGeom prst="rect">
            <a:avLst/>
          </a:prstGeom>
        </p:spPr>
      </p:pic>
      <p:sp>
        <p:nvSpPr>
          <p:cNvPr id="14" name="Espace réservé du numéro de diapositive 8"/>
          <p:cNvSpPr>
            <a:spLocks noGrp="1"/>
          </p:cNvSpPr>
          <p:nvPr>
            <p:ph type="sldNum" sz="quarter" idx="12"/>
          </p:nvPr>
        </p:nvSpPr>
        <p:spPr>
          <a:xfrm>
            <a:off x="6264000" y="4783500"/>
            <a:ext cx="1350000" cy="360000"/>
          </a:xfrm>
        </p:spPr>
        <p:txBody>
          <a:bodyPr/>
          <a:lstStyle/>
          <a:p>
            <a:r>
              <a:rPr lang="fr-FR" i="0" dirty="0" smtClean="0"/>
              <a:t>26</a:t>
            </a:r>
            <a:endParaRPr lang="fr-FR" i="0" dirty="0"/>
          </a:p>
        </p:txBody>
      </p:sp>
    </p:spTree>
    <p:extLst>
      <p:ext uri="{BB962C8B-B14F-4D97-AF65-F5344CB8AC3E}">
        <p14:creationId xmlns:p14="http://schemas.microsoft.com/office/powerpoint/2010/main" val="3358655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oneTexte 39"/>
          <p:cNvSpPr txBox="1"/>
          <p:nvPr/>
        </p:nvSpPr>
        <p:spPr>
          <a:xfrm>
            <a:off x="467544" y="1199939"/>
            <a:ext cx="8441856" cy="986119"/>
          </a:xfrm>
          <a:prstGeom prst="rect">
            <a:avLst/>
          </a:prstGeom>
          <a:noFill/>
          <a:ln>
            <a:solidFill>
              <a:srgbClr val="3D566E"/>
            </a:solidFill>
          </a:ln>
        </p:spPr>
        <p:style>
          <a:lnRef idx="2">
            <a:schemeClr val="accent5"/>
          </a:lnRef>
          <a:fillRef idx="1">
            <a:schemeClr val="lt1"/>
          </a:fillRef>
          <a:effectRef idx="0">
            <a:schemeClr val="accent5"/>
          </a:effectRef>
          <a:fontRef idx="minor">
            <a:schemeClr val="dk1"/>
          </a:fontRef>
        </p:style>
        <p:txBody>
          <a:bodyPr wrap="square" lIns="62182" tIns="31091" rIns="62182" bIns="31091" rtlCol="0">
            <a:spAutoFit/>
          </a:bodyPr>
          <a:lstStyle/>
          <a:p>
            <a:pPr marL="194324" indent="-194324" algn="just">
              <a:buFont typeface="Arial" panose="020B0604020202020204" pitchFamily="34" charset="0"/>
              <a:buChar cha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Cette solution est </a:t>
            </a:r>
            <a:r>
              <a:rPr lang="fr-FR" sz="1200" b="1" dirty="0">
                <a:solidFill>
                  <a:srgbClr val="F28E65"/>
                </a:solidFill>
                <a:latin typeface="Tahoma" panose="020B0604030504040204" pitchFamily="34" charset="0"/>
                <a:ea typeface="Tahoma" panose="020B0604030504040204" pitchFamily="34" charset="0"/>
                <a:cs typeface="Tahoma" panose="020B0604030504040204" pitchFamily="34" charset="0"/>
              </a:rPr>
              <a:t>facultative</a:t>
            </a:r>
          </a:p>
          <a:p>
            <a:pPr marL="194324" indent="-194324" algn="just">
              <a:buFont typeface="Arial" panose="020B0604020202020204" pitchFamily="34" charset="0"/>
              <a:buChar cha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 répondeur automatique s’adresse au candidat ayant des vœux en attente et qui est </a:t>
            </a:r>
            <a:r>
              <a:rPr lang="fr-FR" sz="1200" b="1" dirty="0">
                <a:solidFill>
                  <a:srgbClr val="3D566E"/>
                </a:solidFill>
                <a:latin typeface="Tahoma" panose="020B0604030504040204" pitchFamily="34" charset="0"/>
                <a:ea typeface="Tahoma" panose="020B0604030504040204" pitchFamily="34" charset="0"/>
                <a:cs typeface="Tahoma" panose="020B0604030504040204" pitchFamily="34" charset="0"/>
              </a:rPr>
              <a:t>sûr de ses choix</a:t>
            </a:r>
          </a:p>
          <a:p>
            <a:pPr marL="194324" indent="-194324" algn="just">
              <a:buFont typeface="Arial" panose="020B0604020202020204" pitchFamily="34" charset="0"/>
              <a:buChar cha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 candidat indique le (ou les) vœu(x) qu’il préfère, si plusieurs vœux sont concernés, ils doivent être classés</a:t>
            </a:r>
          </a:p>
          <a:p>
            <a:pPr marL="194324" indent="-194324" algn="just">
              <a:buFont typeface="Arial" panose="020B0604020202020204" pitchFamily="34" charset="0"/>
              <a:buChar char="•"/>
            </a:pPr>
            <a:r>
              <a:rPr lang="fr-FR" sz="1200" dirty="0">
                <a:solidFill>
                  <a:srgbClr val="3D566E"/>
                </a:solidFill>
                <a:latin typeface="Tahoma" panose="020B0604030504040204" pitchFamily="34" charset="0"/>
                <a:ea typeface="Tahoma" panose="020B0604030504040204" pitchFamily="34" charset="0"/>
                <a:cs typeface="Tahoma" panose="020B0604030504040204" pitchFamily="34" charset="0"/>
              </a:rPr>
              <a:t>Le répondeur, lorsqu’il est activé, </a:t>
            </a:r>
            <a:r>
              <a:rPr lang="fr-FR" sz="1200" b="1" dirty="0">
                <a:solidFill>
                  <a:srgbClr val="3D566E"/>
                </a:solidFill>
                <a:latin typeface="Tahoma" panose="020B0604030504040204" pitchFamily="34" charset="0"/>
                <a:ea typeface="Tahoma" panose="020B0604030504040204" pitchFamily="34" charset="0"/>
                <a:cs typeface="Tahoma" panose="020B0604030504040204" pitchFamily="34" charset="0"/>
              </a:rPr>
              <a:t>répond à la place du candidat aux propositions d’admission reçues selon l’ordre établi</a:t>
            </a:r>
            <a:endParaRPr lang="fr-FR" sz="1000" b="1" dirty="0">
              <a:solidFill>
                <a:srgbClr val="3D566E"/>
              </a:solidFill>
              <a:latin typeface="Tahoma" panose="020B0604030504040204" pitchFamily="34" charset="0"/>
              <a:ea typeface="Tahoma" panose="020B0604030504040204" pitchFamily="34" charset="0"/>
              <a:cs typeface="Tahoma" panose="020B0604030504040204" pitchFamily="34" charset="0"/>
            </a:endParaRPr>
          </a:p>
        </p:txBody>
      </p:sp>
      <p:pic>
        <p:nvPicPr>
          <p:cNvPr id="1027" name="Picture 3" descr="C:\Users\boillonf\Desktop\Captures PS\Répondeur auto activé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353243"/>
            <a:ext cx="4997313" cy="233496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5"/>
          <p:cNvSpPr txBox="1">
            <a:spLocks noChangeArrowheads="1"/>
          </p:cNvSpPr>
          <p:nvPr/>
        </p:nvSpPr>
        <p:spPr bwMode="auto">
          <a:xfrm>
            <a:off x="467544" y="856986"/>
            <a:ext cx="8441856" cy="267402"/>
          </a:xfrm>
          <a:prstGeom prst="rect">
            <a:avLst/>
          </a:prstGeom>
          <a:solidFill>
            <a:srgbClr val="3D566E"/>
          </a:solidFill>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400" b="1" dirty="0">
                <a:solidFill>
                  <a:schemeClr val="bg1"/>
                </a:solidFill>
                <a:ea typeface="Tahoma" panose="020B0604030504040204" pitchFamily="34" charset="0"/>
                <a:cs typeface="Tahoma" panose="020B0604030504040204" pitchFamily="34" charset="0"/>
              </a:rPr>
              <a:t>L’option répondeur automatique</a:t>
            </a:r>
          </a:p>
        </p:txBody>
      </p:sp>
      <p:pic>
        <p:nvPicPr>
          <p:cNvPr id="7" name="Picture 2" descr="G:\AEFE\Services\SORES\14. SITE INTERNET\Boite à outils 2017-2018\3. Fiches thématiques\Images\Logo Parcours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598" y="209334"/>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9"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pic>
        <p:nvPicPr>
          <p:cNvPr id="10" name="Image 9"/>
          <p:cNvPicPr>
            <a:picLocks noChangeAspect="1"/>
          </p:cNvPicPr>
          <p:nvPr/>
        </p:nvPicPr>
        <p:blipFill>
          <a:blip r:embed="rId5"/>
          <a:stretch>
            <a:fillRect/>
          </a:stretch>
        </p:blipFill>
        <p:spPr>
          <a:xfrm>
            <a:off x="1812964" y="111736"/>
            <a:ext cx="5580112" cy="501389"/>
          </a:xfrm>
          <a:prstGeom prst="rect">
            <a:avLst/>
          </a:prstGeom>
        </p:spPr>
      </p:pic>
      <p:sp>
        <p:nvSpPr>
          <p:cNvPr id="11" name="Espace réservé du numéro de diapositive 8"/>
          <p:cNvSpPr>
            <a:spLocks noGrp="1"/>
          </p:cNvSpPr>
          <p:nvPr>
            <p:ph type="sldNum" sz="quarter" idx="12"/>
          </p:nvPr>
        </p:nvSpPr>
        <p:spPr>
          <a:xfrm>
            <a:off x="6264000" y="4783500"/>
            <a:ext cx="1350000" cy="360000"/>
          </a:xfrm>
        </p:spPr>
        <p:txBody>
          <a:bodyPr/>
          <a:lstStyle/>
          <a:p>
            <a:r>
              <a:rPr lang="fr-FR" i="0" dirty="0" smtClean="0"/>
              <a:t>27</a:t>
            </a:r>
            <a:endParaRPr lang="fr-FR" i="0" dirty="0"/>
          </a:p>
        </p:txBody>
      </p:sp>
    </p:spTree>
    <p:extLst>
      <p:ext uri="{BB962C8B-B14F-4D97-AF65-F5344CB8AC3E}">
        <p14:creationId xmlns:p14="http://schemas.microsoft.com/office/powerpoint/2010/main" val="3078293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60001" y="1178410"/>
            <a:ext cx="8423999" cy="2577185"/>
          </a:xfrm>
        </p:spPr>
        <p:txBody>
          <a:bodyPr/>
          <a:lstStyle/>
          <a:p>
            <a:pPr algn="just"/>
            <a:r>
              <a:rPr lang="fr-FR" sz="1400" dirty="0">
                <a:solidFill>
                  <a:srgbClr val="3D566E"/>
                </a:solidFill>
              </a:rPr>
              <a:t>&gt; Du </a:t>
            </a:r>
            <a:r>
              <a:rPr lang="fr-FR" sz="1400" dirty="0" smtClean="0">
                <a:solidFill>
                  <a:srgbClr val="3D566E"/>
                </a:solidFill>
              </a:rPr>
              <a:t>23 </a:t>
            </a:r>
            <a:r>
              <a:rPr lang="fr-FR" sz="1400" dirty="0">
                <a:solidFill>
                  <a:srgbClr val="3D566E"/>
                </a:solidFill>
              </a:rPr>
              <a:t>juin au 16 septembre : pendant la </a:t>
            </a:r>
            <a:r>
              <a:rPr lang="fr-FR" sz="1400" dirty="0">
                <a:solidFill>
                  <a:srgbClr val="F28E65"/>
                </a:solidFill>
              </a:rPr>
              <a:t>phase complémentaire</a:t>
            </a:r>
            <a:r>
              <a:rPr lang="fr-FR" sz="1400" dirty="0">
                <a:solidFill>
                  <a:srgbClr val="3D566E"/>
                </a:solidFill>
              </a:rPr>
              <a:t>, les lycéens peuvent formuler jusqu’à </a:t>
            </a:r>
            <a:r>
              <a:rPr lang="fr-FR" sz="1400" u="sng" dirty="0">
                <a:solidFill>
                  <a:srgbClr val="3D566E"/>
                </a:solidFill>
              </a:rPr>
              <a:t>10 nouveaux vœux </a:t>
            </a:r>
            <a:r>
              <a:rPr lang="fr-FR" sz="1400" dirty="0">
                <a:solidFill>
                  <a:srgbClr val="3D566E"/>
                </a:solidFill>
              </a:rPr>
              <a:t>dans des formations disposant de places disponibles</a:t>
            </a:r>
          </a:p>
          <a:p>
            <a:pPr lvl="0" algn="just"/>
            <a:endParaRPr lang="fr-FR" sz="1400" dirty="0">
              <a:solidFill>
                <a:srgbClr val="3D566E"/>
              </a:solidFill>
            </a:endParaRPr>
          </a:p>
          <a:p>
            <a:pPr algn="just"/>
            <a:r>
              <a:rPr lang="fr-FR" sz="1400" dirty="0">
                <a:solidFill>
                  <a:srgbClr val="3D566E"/>
                </a:solidFill>
              </a:rPr>
              <a:t>&gt; A partir du </a:t>
            </a:r>
            <a:r>
              <a:rPr lang="fr-FR" sz="1400" dirty="0" smtClean="0">
                <a:solidFill>
                  <a:srgbClr val="3D566E"/>
                </a:solidFill>
              </a:rPr>
              <a:t>1</a:t>
            </a:r>
            <a:r>
              <a:rPr lang="fr-FR" sz="1400" baseline="30000" dirty="0" smtClean="0">
                <a:solidFill>
                  <a:srgbClr val="3D566E"/>
                </a:solidFill>
              </a:rPr>
              <a:t>er</a:t>
            </a:r>
            <a:r>
              <a:rPr lang="fr-FR" sz="1400" dirty="0" smtClean="0">
                <a:solidFill>
                  <a:srgbClr val="3D566E"/>
                </a:solidFill>
              </a:rPr>
              <a:t> juillet </a:t>
            </a:r>
            <a:r>
              <a:rPr lang="fr-FR" sz="1400" dirty="0">
                <a:solidFill>
                  <a:srgbClr val="3D566E"/>
                </a:solidFill>
              </a:rPr>
              <a:t>: les candidats </a:t>
            </a:r>
            <a:r>
              <a:rPr lang="fr-FR" sz="1400" u="sng" dirty="0">
                <a:solidFill>
                  <a:srgbClr val="3D566E"/>
                </a:solidFill>
              </a:rPr>
              <a:t>n’ayant obtenu aucune proposition d’admission </a:t>
            </a:r>
            <a:r>
              <a:rPr lang="fr-FR" sz="1400" dirty="0">
                <a:solidFill>
                  <a:srgbClr val="3D566E"/>
                </a:solidFill>
              </a:rPr>
              <a:t>peuvent solliciter depuis leur dossier </a:t>
            </a:r>
            <a:r>
              <a:rPr lang="fr-FR" sz="1400" dirty="0">
                <a:solidFill>
                  <a:srgbClr val="F28E65"/>
                </a:solidFill>
              </a:rPr>
              <a:t>l’accompagnement de la Commission d’Accès à l’Enseignement Supérieur </a:t>
            </a:r>
            <a:r>
              <a:rPr lang="fr-FR" sz="1400" dirty="0">
                <a:solidFill>
                  <a:srgbClr val="3D566E"/>
                </a:solidFill>
              </a:rPr>
              <a:t>(CAES). Celle-ci étudie leur dossier et les aident à trouver une formation au plus près de leur projet en fonction des places disponibles.</a:t>
            </a:r>
          </a:p>
          <a:p>
            <a:pPr algn="just"/>
            <a:r>
              <a:rPr lang="fr-FR" sz="1400" dirty="0">
                <a:solidFill>
                  <a:srgbClr val="3D566E"/>
                </a:solidFill>
              </a:rPr>
              <a:t>Les élèves des lycées français à l’étranger peuvent sélectionner l’académie de leur choix pour cet accompagnement depuis leur dossier.</a:t>
            </a:r>
          </a:p>
        </p:txBody>
      </p:sp>
      <p:sp>
        <p:nvSpPr>
          <p:cNvPr id="7" name="Text Box 25"/>
          <p:cNvSpPr txBox="1">
            <a:spLocks noChangeArrowheads="1"/>
          </p:cNvSpPr>
          <p:nvPr/>
        </p:nvSpPr>
        <p:spPr bwMode="auto">
          <a:xfrm>
            <a:off x="360000" y="744280"/>
            <a:ext cx="8424000" cy="296641"/>
          </a:xfrm>
          <a:prstGeom prst="rect">
            <a:avLst/>
          </a:prstGeom>
          <a:solidFill>
            <a:srgbClr val="3D566E"/>
          </a:solidFill>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600" b="1" dirty="0">
                <a:solidFill>
                  <a:schemeClr val="bg1"/>
                </a:solidFill>
                <a:ea typeface="Tahoma" panose="020B0604030504040204" pitchFamily="34" charset="0"/>
                <a:cs typeface="Tahoma" panose="020B0604030504040204" pitchFamily="34" charset="0"/>
              </a:rPr>
              <a:t>Un accompagnement de mai à septembre</a:t>
            </a:r>
          </a:p>
        </p:txBody>
      </p:sp>
      <p:pic>
        <p:nvPicPr>
          <p:cNvPr id="8"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197" y="158521"/>
            <a:ext cx="1420803" cy="3290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oillonf\Desktop\Captures PS\CA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156432"/>
            <a:ext cx="4065013" cy="1785205"/>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2" name="Espace réservé du pied de page 7"/>
          <p:cNvSpPr txBox="1">
            <a:spLocks/>
          </p:cNvSpPr>
          <p:nvPr/>
        </p:nvSpPr>
        <p:spPr>
          <a:xfrm>
            <a:off x="360000" y="4783500"/>
            <a:ext cx="5904000" cy="36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b="1" smtClean="0"/>
              <a:t>BPEO/DEOF</a:t>
            </a:r>
            <a:endParaRPr lang="fr-FR" sz="750" b="1" dirty="0"/>
          </a:p>
        </p:txBody>
      </p:sp>
      <p:sp>
        <p:nvSpPr>
          <p:cNvPr id="13" name="Espace réservé du numéro de diapositive 8"/>
          <p:cNvSpPr>
            <a:spLocks noGrp="1"/>
          </p:cNvSpPr>
          <p:nvPr>
            <p:ph type="sldNum" sz="quarter" idx="12"/>
          </p:nvPr>
        </p:nvSpPr>
        <p:spPr>
          <a:xfrm>
            <a:off x="6264000" y="4783500"/>
            <a:ext cx="1350000" cy="360000"/>
          </a:xfrm>
        </p:spPr>
        <p:txBody>
          <a:bodyPr/>
          <a:lstStyle/>
          <a:p>
            <a:r>
              <a:rPr lang="fr-FR" sz="750" i="0" dirty="0" smtClean="0">
                <a:solidFill>
                  <a:schemeClr val="tx1"/>
                </a:solidFill>
              </a:rPr>
              <a:t>28</a:t>
            </a:r>
            <a:endParaRPr lang="fr-FR" sz="750" i="0" dirty="0">
              <a:solidFill>
                <a:schemeClr val="tx1"/>
              </a:solidFill>
            </a:endParaRPr>
          </a:p>
        </p:txBody>
      </p:sp>
    </p:spTree>
    <p:extLst>
      <p:ext uri="{BB962C8B-B14F-4D97-AF65-F5344CB8AC3E}">
        <p14:creationId xmlns:p14="http://schemas.microsoft.com/office/powerpoint/2010/main" val="2649174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589" y="127957"/>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5088" y="1491630"/>
            <a:ext cx="8208912" cy="2616101"/>
          </a:xfrm>
          <a:prstGeom prst="rect">
            <a:avLst/>
          </a:prstGeom>
        </p:spPr>
        <p:txBody>
          <a:bodyPr wrap="square">
            <a:spAutoFit/>
          </a:bodyPr>
          <a:lstStyle/>
          <a:p>
            <a:pPr marL="194424" indent="-194424" algn="just" defTabSz="311079">
              <a:spcBef>
                <a:spcPts val="408"/>
              </a:spcBef>
              <a:spcAft>
                <a:spcPts val="408"/>
              </a:spcAft>
              <a:buClr>
                <a:srgbClr val="ED7454"/>
              </a:buClr>
              <a:buSzPct val="100000"/>
              <a:buFont typeface="Arial" panose="020B0604020202020204" pitchFamily="34" charset="0"/>
              <a:buChar char="•"/>
            </a:pPr>
            <a:r>
              <a:rPr lang="fr-FR" sz="1600" b="1" dirty="0">
                <a:solidFill>
                  <a:srgbClr val="F28E65"/>
                </a:solidFill>
              </a:rPr>
              <a:t>Un accompagnement de l’élève à chaque étape de la procédure, </a:t>
            </a:r>
            <a:r>
              <a:rPr lang="fr-FR" sz="1600" dirty="0">
                <a:solidFill>
                  <a:srgbClr val="3D566E"/>
                </a:solidFill>
              </a:rPr>
              <a:t>de l’élaboration de son projet d’orientation au choix de sa formation </a:t>
            </a:r>
          </a:p>
          <a:p>
            <a:pPr marL="194424" indent="-194424" algn="just" defTabSz="311079">
              <a:spcBef>
                <a:spcPts val="408"/>
              </a:spcBef>
              <a:spcAft>
                <a:spcPts val="408"/>
              </a:spcAft>
              <a:buClr>
                <a:srgbClr val="ED7454"/>
              </a:buClr>
              <a:buSzPct val="100000"/>
              <a:buFont typeface="Arial" panose="020B0604020202020204" pitchFamily="34" charset="0"/>
              <a:buChar char="•"/>
            </a:pPr>
            <a:r>
              <a:rPr lang="fr-FR" sz="1600" b="1" dirty="0">
                <a:solidFill>
                  <a:srgbClr val="F28E65"/>
                </a:solidFill>
              </a:rPr>
              <a:t>Des informations clés, </a:t>
            </a:r>
            <a:r>
              <a:rPr lang="fr-FR" sz="1600" dirty="0">
                <a:solidFill>
                  <a:srgbClr val="3D566E"/>
                </a:solidFill>
              </a:rPr>
              <a:t>pour mieux connaitre les formations, leurs attendus, les critères généraux d’examen des dossiers, les débouchés professionnels… </a:t>
            </a:r>
            <a:r>
              <a:rPr lang="fr-FR" sz="1600" b="1" dirty="0">
                <a:solidFill>
                  <a:srgbClr val="F28E65"/>
                </a:solidFill>
              </a:rPr>
              <a:t>et faire les bons choix pour réussir</a:t>
            </a:r>
          </a:p>
          <a:p>
            <a:pPr marL="194424" indent="-194424" algn="just" defTabSz="311079">
              <a:spcBef>
                <a:spcPts val="408"/>
              </a:spcBef>
              <a:spcAft>
                <a:spcPts val="408"/>
              </a:spcAft>
              <a:buClr>
                <a:srgbClr val="ED7454"/>
              </a:buClr>
              <a:buSzPct val="100000"/>
              <a:buFont typeface="Arial" panose="020B0604020202020204" pitchFamily="34" charset="0"/>
              <a:buChar char="•"/>
            </a:pPr>
            <a:r>
              <a:rPr lang="fr-FR" sz="1600" b="1" dirty="0" smtClean="0">
                <a:solidFill>
                  <a:srgbClr val="F28E65"/>
                </a:solidFill>
              </a:rPr>
              <a:t>La </a:t>
            </a:r>
            <a:r>
              <a:rPr lang="fr-FR" sz="1600" b="1" dirty="0">
                <a:solidFill>
                  <a:srgbClr val="F28E65"/>
                </a:solidFill>
              </a:rPr>
              <a:t>prise en compte du profil </a:t>
            </a:r>
            <a:r>
              <a:rPr lang="fr-FR" sz="1600" dirty="0">
                <a:solidFill>
                  <a:srgbClr val="3D566E"/>
                </a:solidFill>
              </a:rPr>
              <a:t>de chaque lycéen et le </a:t>
            </a:r>
            <a:r>
              <a:rPr lang="fr-FR" sz="1600" b="1" dirty="0">
                <a:solidFill>
                  <a:srgbClr val="F28E65"/>
                </a:solidFill>
              </a:rPr>
              <a:t>dernier mot donné au candidat</a:t>
            </a:r>
            <a:r>
              <a:rPr lang="fr-FR" sz="1600" dirty="0">
                <a:solidFill>
                  <a:srgbClr val="3D566E"/>
                </a:solidFill>
              </a:rPr>
              <a:t> pour choisir sa formation </a:t>
            </a:r>
          </a:p>
          <a:p>
            <a:pPr marL="194424" indent="-194424" algn="just" defTabSz="311079">
              <a:spcBef>
                <a:spcPts val="408"/>
              </a:spcBef>
              <a:spcAft>
                <a:spcPts val="408"/>
              </a:spcAft>
              <a:buClr>
                <a:srgbClr val="ED7454"/>
              </a:buClr>
              <a:buSzPct val="100000"/>
              <a:buFont typeface="Arial" panose="020B0604020202020204" pitchFamily="34" charset="0"/>
              <a:buChar char="•"/>
            </a:pPr>
            <a:r>
              <a:rPr lang="fr-FR" sz="1600" b="1" dirty="0">
                <a:solidFill>
                  <a:srgbClr val="F28E65"/>
                </a:solidFill>
              </a:rPr>
              <a:t>Des parcours de réussite personnalisés (Oui-Si) à l’université</a:t>
            </a:r>
            <a:r>
              <a:rPr lang="fr-FR" sz="1600" dirty="0">
                <a:solidFill>
                  <a:srgbClr val="3D566E"/>
                </a:solidFill>
              </a:rPr>
              <a:t>, pour accompagner la réussite dans l’enseignement supérieur</a:t>
            </a:r>
          </a:p>
        </p:txBody>
      </p:sp>
      <p:sp>
        <p:nvSpPr>
          <p:cNvPr id="8" name="ZoneTexte 7"/>
          <p:cNvSpPr txBox="1"/>
          <p:nvPr/>
        </p:nvSpPr>
        <p:spPr>
          <a:xfrm>
            <a:off x="575088" y="962834"/>
            <a:ext cx="8208912" cy="339788"/>
          </a:xfrm>
          <a:prstGeom prst="rect">
            <a:avLst/>
          </a:prstGeom>
          <a:solidFill>
            <a:srgbClr val="3D566E"/>
          </a:solidFill>
          <a:ln>
            <a:solidFill>
              <a:srgbClr val="3D566E"/>
            </a:solidFill>
          </a:ln>
        </p:spPr>
        <p:style>
          <a:lnRef idx="2">
            <a:schemeClr val="accent3"/>
          </a:lnRef>
          <a:fillRef idx="1">
            <a:schemeClr val="lt1"/>
          </a:fillRef>
          <a:effectRef idx="0">
            <a:schemeClr val="accent3"/>
          </a:effectRef>
          <a:fontRef idx="minor">
            <a:schemeClr val="dk1"/>
          </a:fontRef>
        </p:style>
        <p:txBody>
          <a:bodyPr wrap="square" lIns="62182" tIns="31091" rIns="62182" bIns="31091" rtlCol="0">
            <a:spAutoFit/>
          </a:bodyPr>
          <a:lstStyle/>
          <a:p>
            <a:pPr algn="ctr" defTabSz="305488"/>
            <a:r>
              <a:rPr lang="fr-FR" b="1" dirty="0">
                <a:solidFill>
                  <a:schemeClr val="bg1"/>
                </a:solidFill>
                <a:latin typeface="Tahoma" pitchFamily="34" charset="0"/>
                <a:cs typeface="Lucida Sans Unicode" pitchFamily="34" charset="0"/>
              </a:rPr>
              <a:t>Les principes clés de Parcoursup</a:t>
            </a:r>
            <a:endParaRPr lang="fr-FR" b="1" dirty="0">
              <a:solidFill>
                <a:schemeClr val="bg1"/>
              </a:solidFill>
            </a:endParaRPr>
          </a:p>
        </p:txBody>
      </p:sp>
      <p:sp>
        <p:nvSpPr>
          <p:cNvPr id="6"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7" name="Espace réservé du numéro de diapositive 8"/>
          <p:cNvSpPr>
            <a:spLocks noGrp="1"/>
          </p:cNvSpPr>
          <p:nvPr>
            <p:ph type="sldNum" sz="quarter" idx="12"/>
          </p:nvPr>
        </p:nvSpPr>
        <p:spPr>
          <a:xfrm>
            <a:off x="6264000" y="4783500"/>
            <a:ext cx="1350000" cy="360000"/>
          </a:xfrm>
        </p:spPr>
        <p:txBody>
          <a:bodyPr/>
          <a:lstStyle/>
          <a:p>
            <a:r>
              <a:rPr lang="fr-FR" dirty="0" smtClean="0"/>
              <a:t>2</a:t>
            </a:r>
            <a:endParaRPr lang="fr-FR" dirty="0"/>
          </a:p>
        </p:txBody>
      </p:sp>
      <p:sp>
        <p:nvSpPr>
          <p:cNvPr id="10"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Tree>
    <p:extLst>
      <p:ext uri="{BB962C8B-B14F-4D97-AF65-F5344CB8AC3E}">
        <p14:creationId xmlns:p14="http://schemas.microsoft.com/office/powerpoint/2010/main" val="105569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à coins arrondis 37"/>
          <p:cNvSpPr/>
          <p:nvPr/>
        </p:nvSpPr>
        <p:spPr>
          <a:xfrm>
            <a:off x="1632404" y="1098554"/>
            <a:ext cx="5879193" cy="440939"/>
          </a:xfrm>
          <a:prstGeom prst="round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lIns="68519" tIns="34261" rIns="68519" bIns="34261" anchor="ctr"/>
          <a:lstStyle/>
          <a:p>
            <a:pPr algn="ctr" defTabSz="342617">
              <a:defRPr/>
            </a:pPr>
            <a:r>
              <a:rPr lang="fr-FR" sz="1225" b="1" dirty="0">
                <a:solidFill>
                  <a:schemeClr val="bg1"/>
                </a:solidFill>
                <a:latin typeface="Tahoma" panose="020B0604030504040204" pitchFamily="34" charset="0"/>
                <a:ea typeface="Tahoma" panose="020B0604030504040204" pitchFamily="34" charset="0"/>
                <a:cs typeface="Tahoma" panose="020B0604030504040204" pitchFamily="34" charset="0"/>
              </a:rPr>
              <a:t>Avant le </a:t>
            </a:r>
            <a:r>
              <a:rPr lang="fr-FR" sz="1225" b="1" dirty="0" smtClean="0">
                <a:solidFill>
                  <a:schemeClr val="bg1"/>
                </a:solidFill>
                <a:latin typeface="Tahoma" panose="020B0604030504040204" pitchFamily="34" charset="0"/>
                <a:ea typeface="Tahoma" panose="020B0604030504040204" pitchFamily="34" charset="0"/>
                <a:cs typeface="Tahoma" panose="020B0604030504040204" pitchFamily="34" charset="0"/>
              </a:rPr>
              <a:t>13 </a:t>
            </a:r>
            <a:r>
              <a:rPr lang="fr-FR" sz="1225" b="1" dirty="0">
                <a:solidFill>
                  <a:schemeClr val="bg1"/>
                </a:solidFill>
                <a:latin typeface="Tahoma" panose="020B0604030504040204" pitchFamily="34" charset="0"/>
                <a:ea typeface="Tahoma" panose="020B0604030504040204" pitchFamily="34" charset="0"/>
                <a:cs typeface="Tahoma" panose="020B0604030504040204" pitchFamily="34" charset="0"/>
              </a:rPr>
              <a:t>juillet </a:t>
            </a:r>
            <a:r>
              <a:rPr lang="fr-FR" sz="1225" b="1" dirty="0" smtClean="0">
                <a:solidFill>
                  <a:schemeClr val="bg1"/>
                </a:solidFill>
                <a:latin typeface="Tahoma" panose="020B0604030504040204" pitchFamily="34" charset="0"/>
                <a:ea typeface="Tahoma" panose="020B0604030504040204" pitchFamily="34" charset="0"/>
                <a:cs typeface="Tahoma" panose="020B0604030504040204" pitchFamily="34" charset="0"/>
              </a:rPr>
              <a:t>2022</a:t>
            </a:r>
            <a:endParaRPr lang="fr-FR" sz="1225"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defTabSz="342617">
              <a:defRPr/>
            </a:pPr>
            <a:r>
              <a:rPr lang="fr-FR" sz="1157" dirty="0">
                <a:solidFill>
                  <a:schemeClr val="bg1"/>
                </a:solidFill>
                <a:latin typeface="Tahoma" panose="020B0604030504040204" pitchFamily="34" charset="0"/>
                <a:ea typeface="Tahoma" panose="020B0604030504040204" pitchFamily="34" charset="0"/>
                <a:cs typeface="Tahoma" panose="020B0604030504040204" pitchFamily="34" charset="0"/>
              </a:rPr>
              <a:t>(pour une proposition d’admission acceptée définitivement avant le 11 juillet)</a:t>
            </a:r>
            <a:endParaRPr lang="fr-FR" sz="1157"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ZoneTexte 5"/>
          <p:cNvSpPr txBox="1"/>
          <p:nvPr/>
        </p:nvSpPr>
        <p:spPr>
          <a:xfrm>
            <a:off x="467544" y="2914703"/>
            <a:ext cx="8316456" cy="1570894"/>
          </a:xfrm>
          <a:prstGeom prst="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wrap="square" lIns="62182" tIns="31091" rIns="62182" bIns="31091" rtlCol="0">
            <a:spAutoFit/>
          </a:bodyPr>
          <a:lstStyle/>
          <a:p>
            <a:pPr algn="just"/>
            <a:r>
              <a:rPr lang="fr-FR" sz="1400" b="1" dirty="0">
                <a:solidFill>
                  <a:srgbClr val="3D566E"/>
                </a:solidFill>
                <a:latin typeface="Tahoma" panose="020B0604030504040204" pitchFamily="34" charset="0"/>
                <a:ea typeface="Tahoma" panose="020B0604030504040204" pitchFamily="34" charset="0"/>
                <a:cs typeface="Tahoma" panose="020B0604030504040204" pitchFamily="34" charset="0"/>
              </a:rPr>
              <a:t>Les formalités d’inscription sont propres à chaque établissement</a:t>
            </a:r>
          </a:p>
          <a:p>
            <a:pPr marL="194324" indent="-194324" algn="just">
              <a:buFont typeface="Arial" panose="020B0604020202020204" pitchFamily="34" charset="0"/>
              <a:buChar char="•"/>
            </a:pP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Ces inscriptions administratives peuvent nécessiter de se déplacer dans l’établissement, il est nécessaire </a:t>
            </a:r>
            <a:r>
              <a:rPr lang="fr-FR" sz="1400" b="1" dirty="0">
                <a:solidFill>
                  <a:srgbClr val="F28E65"/>
                </a:solidFill>
                <a:latin typeface="Tahoma" panose="020B0604030504040204" pitchFamily="34" charset="0"/>
                <a:ea typeface="Tahoma" panose="020B0604030504040204" pitchFamily="34" charset="0"/>
                <a:cs typeface="Tahoma" panose="020B0604030504040204" pitchFamily="34" charset="0"/>
              </a:rPr>
              <a:t>de prendre contact avec l’établissement </a:t>
            </a:r>
            <a:r>
              <a:rPr lang="fr-FR" sz="1400" dirty="0" smtClean="0">
                <a:solidFill>
                  <a:srgbClr val="3D566E"/>
                </a:solidFill>
                <a:latin typeface="Tahoma" panose="020B0604030504040204" pitchFamily="34" charset="0"/>
                <a:ea typeface="Tahoma" panose="020B0604030504040204" pitchFamily="34" charset="0"/>
                <a:cs typeface="Tahoma" panose="020B0604030504040204" pitchFamily="34" charset="0"/>
              </a:rPr>
              <a:t>en cas de difficultés liées </a:t>
            </a: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à l’éloignement géographique ou à un blocage dû à l’absence d’INE pour les élèves des lycées français à l’étranger</a:t>
            </a:r>
          </a:p>
          <a:p>
            <a:pPr marL="194324" indent="-194324" algn="just">
              <a:buFont typeface="Arial" panose="020B0604020202020204" pitchFamily="34" charset="0"/>
              <a:buChar char="•"/>
            </a:pP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Les coordonnées des services inscription figurent sur le dossier</a:t>
            </a:r>
          </a:p>
          <a:p>
            <a:pPr marL="194324" indent="-194324" algn="just">
              <a:buFont typeface="Arial" panose="020B0604020202020204" pitchFamily="34" charset="0"/>
              <a:buChar char="•"/>
            </a:pPr>
            <a:r>
              <a:rPr lang="fr-FR" sz="1400" dirty="0">
                <a:solidFill>
                  <a:srgbClr val="3D566E"/>
                </a:solidFill>
                <a:latin typeface="Tahoma" panose="020B0604030504040204" pitchFamily="34" charset="0"/>
                <a:ea typeface="Tahoma" panose="020B0604030504040204" pitchFamily="34" charset="0"/>
                <a:cs typeface="Tahoma" panose="020B0604030504040204" pitchFamily="34" charset="0"/>
              </a:rPr>
              <a:t>Le candidat accepté dans une formation en dehors de Parcoursup doit démissionner de Parcoursup et obtenir une attestation pour effectuer son inscription administrative</a:t>
            </a:r>
          </a:p>
        </p:txBody>
      </p:sp>
      <p:sp>
        <p:nvSpPr>
          <p:cNvPr id="5" name="Rectangle à coins arrondis 4"/>
          <p:cNvSpPr/>
          <p:nvPr/>
        </p:nvSpPr>
        <p:spPr>
          <a:xfrm>
            <a:off x="1632404" y="1629948"/>
            <a:ext cx="5879193" cy="440939"/>
          </a:xfrm>
          <a:prstGeom prst="round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lIns="68519" tIns="34261" rIns="68519" bIns="34261" anchor="ctr"/>
          <a:lstStyle/>
          <a:p>
            <a:pPr algn="ctr" defTabSz="342617">
              <a:defRPr/>
            </a:pPr>
            <a:r>
              <a:rPr lang="fr-FR" sz="1225" b="1" dirty="0">
                <a:solidFill>
                  <a:schemeClr val="bg1"/>
                </a:solidFill>
                <a:latin typeface="Tahoma" panose="020B0604030504040204" pitchFamily="34" charset="0"/>
                <a:ea typeface="Tahoma" panose="020B0604030504040204" pitchFamily="34" charset="0"/>
                <a:cs typeface="Tahoma" panose="020B0604030504040204" pitchFamily="34" charset="0"/>
              </a:rPr>
              <a:t>Avant le </a:t>
            </a:r>
            <a:r>
              <a:rPr lang="fr-FR" sz="1225" b="1" dirty="0" smtClean="0">
                <a:solidFill>
                  <a:schemeClr val="bg1"/>
                </a:solidFill>
                <a:latin typeface="Tahoma" panose="020B0604030504040204" pitchFamily="34" charset="0"/>
                <a:ea typeface="Tahoma" panose="020B0604030504040204" pitchFamily="34" charset="0"/>
                <a:cs typeface="Tahoma" panose="020B0604030504040204" pitchFamily="34" charset="0"/>
              </a:rPr>
              <a:t>26 </a:t>
            </a:r>
            <a:r>
              <a:rPr lang="fr-FR" sz="1225" b="1" dirty="0">
                <a:solidFill>
                  <a:schemeClr val="bg1"/>
                </a:solidFill>
                <a:latin typeface="Tahoma" panose="020B0604030504040204" pitchFamily="34" charset="0"/>
                <a:ea typeface="Tahoma" panose="020B0604030504040204" pitchFamily="34" charset="0"/>
                <a:cs typeface="Tahoma" panose="020B0604030504040204" pitchFamily="34" charset="0"/>
              </a:rPr>
              <a:t>août </a:t>
            </a:r>
            <a:r>
              <a:rPr lang="fr-FR" sz="1225" b="1" dirty="0" smtClean="0">
                <a:solidFill>
                  <a:schemeClr val="bg1"/>
                </a:solidFill>
                <a:latin typeface="Tahoma" panose="020B0604030504040204" pitchFamily="34" charset="0"/>
                <a:ea typeface="Tahoma" panose="020B0604030504040204" pitchFamily="34" charset="0"/>
                <a:cs typeface="Tahoma" panose="020B0604030504040204" pitchFamily="34" charset="0"/>
              </a:rPr>
              <a:t>2022</a:t>
            </a:r>
            <a:endParaRPr lang="fr-FR" sz="1225"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defTabSz="342617">
              <a:defRPr/>
            </a:pPr>
            <a:r>
              <a:rPr lang="fr-FR" sz="1089" dirty="0">
                <a:solidFill>
                  <a:schemeClr val="bg1"/>
                </a:solidFill>
                <a:latin typeface="Tahoma" panose="020B0604030504040204" pitchFamily="34" charset="0"/>
                <a:ea typeface="Tahoma" panose="020B0604030504040204" pitchFamily="34" charset="0"/>
                <a:cs typeface="Tahoma" panose="020B0604030504040204" pitchFamily="34" charset="0"/>
              </a:rPr>
              <a:t>(pour une proposition d’admission acceptée définitivement entre le 12 juillet et 22 août)</a:t>
            </a:r>
            <a:endParaRPr lang="fr-FR" sz="1089"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à coins arrondis 8"/>
          <p:cNvSpPr/>
          <p:nvPr/>
        </p:nvSpPr>
        <p:spPr>
          <a:xfrm>
            <a:off x="1632404" y="2155307"/>
            <a:ext cx="5879193" cy="440939"/>
          </a:xfrm>
          <a:prstGeom prst="round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lIns="68519" tIns="34261" rIns="68519" bIns="34261" anchor="ctr"/>
          <a:lstStyle/>
          <a:p>
            <a:pPr algn="ctr" defTabSz="342617">
              <a:defRPr/>
            </a:pPr>
            <a:r>
              <a:rPr lang="fr-FR" sz="1225" b="1" dirty="0">
                <a:solidFill>
                  <a:schemeClr val="bg1"/>
                </a:solidFill>
                <a:latin typeface="Tahoma" panose="020B0604030504040204" pitchFamily="34" charset="0"/>
                <a:ea typeface="Tahoma" panose="020B0604030504040204" pitchFamily="34" charset="0"/>
                <a:cs typeface="Tahoma" panose="020B0604030504040204" pitchFamily="34" charset="0"/>
              </a:rPr>
              <a:t>Aux dates fixées par la formation</a:t>
            </a:r>
          </a:p>
          <a:p>
            <a:pPr algn="ctr" defTabSz="342617">
              <a:defRPr/>
            </a:pPr>
            <a:r>
              <a:rPr lang="fr-FR" sz="1157" dirty="0">
                <a:solidFill>
                  <a:schemeClr val="bg1"/>
                </a:solidFill>
                <a:latin typeface="Tahoma" panose="020B0604030504040204" pitchFamily="34" charset="0"/>
                <a:ea typeface="Tahoma" panose="020B0604030504040204" pitchFamily="34" charset="0"/>
                <a:cs typeface="Tahoma" panose="020B0604030504040204" pitchFamily="34" charset="0"/>
              </a:rPr>
              <a:t>(pour une proposition d’admission acceptée à partir du 23 août 2021)</a:t>
            </a:r>
            <a:endParaRPr lang="fr-FR" sz="1157"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25"/>
          <p:cNvSpPr txBox="1">
            <a:spLocks noChangeArrowheads="1"/>
          </p:cNvSpPr>
          <p:nvPr/>
        </p:nvSpPr>
        <p:spPr bwMode="auto">
          <a:xfrm>
            <a:off x="359999" y="758795"/>
            <a:ext cx="8549401" cy="296641"/>
          </a:xfrm>
          <a:prstGeom prst="rect">
            <a:avLst/>
          </a:prstGeom>
          <a:solidFill>
            <a:srgbClr val="3D566E"/>
          </a:solidFill>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600" b="1" dirty="0">
                <a:solidFill>
                  <a:schemeClr val="bg1"/>
                </a:solidFill>
                <a:ea typeface="Tahoma" panose="020B0604030504040204" pitchFamily="34" charset="0"/>
                <a:cs typeface="Tahoma" panose="020B0604030504040204" pitchFamily="34" charset="0"/>
              </a:rPr>
              <a:t>L’inscription administrative</a:t>
            </a:r>
          </a:p>
        </p:txBody>
      </p:sp>
      <p:pic>
        <p:nvPicPr>
          <p:cNvPr id="10"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598" y="216322"/>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2"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4" name="Espace réservé du numéro de diapositive 8"/>
          <p:cNvSpPr>
            <a:spLocks noGrp="1"/>
          </p:cNvSpPr>
          <p:nvPr>
            <p:ph type="sldNum" sz="quarter" idx="12"/>
          </p:nvPr>
        </p:nvSpPr>
        <p:spPr>
          <a:xfrm>
            <a:off x="6264000" y="4783500"/>
            <a:ext cx="1350000" cy="360000"/>
          </a:xfrm>
        </p:spPr>
        <p:txBody>
          <a:bodyPr/>
          <a:lstStyle/>
          <a:p>
            <a:r>
              <a:rPr lang="fr-FR" sz="750" i="0" dirty="0" smtClean="0">
                <a:solidFill>
                  <a:schemeClr val="tx1"/>
                </a:solidFill>
              </a:rPr>
              <a:t>29</a:t>
            </a:r>
            <a:endParaRPr lang="fr-FR" sz="750" i="0" dirty="0">
              <a:solidFill>
                <a:schemeClr val="tx1"/>
              </a:solidFill>
            </a:endParaRPr>
          </a:p>
        </p:txBody>
      </p:sp>
    </p:spTree>
    <p:extLst>
      <p:ext uri="{BB962C8B-B14F-4D97-AF65-F5344CB8AC3E}">
        <p14:creationId xmlns:p14="http://schemas.microsoft.com/office/powerpoint/2010/main" val="2939562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5"/>
          <p:cNvSpPr txBox="1">
            <a:spLocks noChangeArrowheads="1"/>
          </p:cNvSpPr>
          <p:nvPr/>
        </p:nvSpPr>
        <p:spPr bwMode="auto">
          <a:xfrm>
            <a:off x="1331640" y="1781474"/>
            <a:ext cx="6453323" cy="545170"/>
          </a:xfrm>
          <a:prstGeom prst="rect">
            <a:avLst/>
          </a:prstGeom>
          <a:solidFill>
            <a:schemeClr val="tx2"/>
          </a:solidFill>
          <a:ln>
            <a:noFill/>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100" b="1" dirty="0">
                <a:solidFill>
                  <a:schemeClr val="bg1"/>
                </a:solidFill>
                <a:latin typeface="Arial" pitchFamily="34" charset="0"/>
              </a:rPr>
              <a:t>La rubrique « Contact » en haut à droite depuis votre dossier parcoursup, vous permet d’envoyer une demande d’assistance qui est transmise directement à l’AEFE et traitée par le Bureau Parcours des Elèves et Orientation.</a:t>
            </a:r>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34418" y="3154625"/>
            <a:ext cx="2741242" cy="13718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14" name="Connecteur droit avec flèche 13"/>
          <p:cNvCxnSpPr/>
          <p:nvPr/>
        </p:nvCxnSpPr>
        <p:spPr bwMode="auto">
          <a:xfrm>
            <a:off x="2514283" y="2696528"/>
            <a:ext cx="167710" cy="365155"/>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25"/>
          <p:cNvSpPr txBox="1">
            <a:spLocks noChangeArrowheads="1"/>
          </p:cNvSpPr>
          <p:nvPr/>
        </p:nvSpPr>
        <p:spPr bwMode="auto">
          <a:xfrm>
            <a:off x="612501" y="2554652"/>
            <a:ext cx="2547650" cy="202064"/>
          </a:xfrm>
          <a:prstGeom prst="rect">
            <a:avLst/>
          </a:prstGeom>
          <a:solidFill>
            <a:schemeClr val="tx2"/>
          </a:solidFill>
          <a:ln>
            <a:noFill/>
            <a:headEnd/>
            <a:tailEnd/>
          </a:ln>
          <a:extLst/>
        </p:spPr>
        <p:style>
          <a:lnRef idx="2">
            <a:schemeClr val="accent4">
              <a:shade val="50000"/>
            </a:schemeClr>
          </a:lnRef>
          <a:fillRef idx="1">
            <a:schemeClr val="accent4"/>
          </a:fillRef>
          <a:effectRef idx="0">
            <a:schemeClr val="accent4"/>
          </a:effectRef>
          <a:fontRef idx="minor">
            <a:schemeClr val="lt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953" b="1" dirty="0">
                <a:solidFill>
                  <a:schemeClr val="bg1"/>
                </a:solidFill>
                <a:latin typeface="Arial" pitchFamily="34" charset="0"/>
              </a:rPr>
              <a:t>Une fenêtre permet de saisir le message</a:t>
            </a:r>
          </a:p>
        </p:txBody>
      </p:sp>
      <p:pic>
        <p:nvPicPr>
          <p:cNvPr id="18"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49393" y="2497295"/>
            <a:ext cx="3135570" cy="24286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19" name="Connecteur droit avec flèche 18"/>
          <p:cNvCxnSpPr/>
          <p:nvPr/>
        </p:nvCxnSpPr>
        <p:spPr bwMode="auto">
          <a:xfrm>
            <a:off x="3958779" y="3832061"/>
            <a:ext cx="1005171" cy="0"/>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25"/>
          <p:cNvSpPr txBox="1">
            <a:spLocks noChangeArrowheads="1"/>
          </p:cNvSpPr>
          <p:nvPr/>
        </p:nvSpPr>
        <p:spPr bwMode="auto">
          <a:xfrm>
            <a:off x="4943353" y="4348156"/>
            <a:ext cx="2547650" cy="480730"/>
          </a:xfrm>
          <a:prstGeom prst="rect">
            <a:avLst/>
          </a:prstGeom>
          <a:solidFill>
            <a:schemeClr val="tx2"/>
          </a:solidFill>
          <a:ln>
            <a:noFill/>
            <a:headEnd/>
            <a:tailEnd/>
          </a:ln>
          <a:extLst/>
        </p:spPr>
        <p:style>
          <a:lnRef idx="2">
            <a:schemeClr val="accent5">
              <a:shade val="50000"/>
            </a:schemeClr>
          </a:lnRef>
          <a:fillRef idx="1">
            <a:schemeClr val="accent5"/>
          </a:fillRef>
          <a:effectRef idx="0">
            <a:schemeClr val="accent5"/>
          </a:effectRef>
          <a:fontRef idx="minor">
            <a:schemeClr val="lt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953" b="1" dirty="0">
                <a:solidFill>
                  <a:schemeClr val="bg1"/>
                </a:solidFill>
                <a:latin typeface="Arial" pitchFamily="34" charset="0"/>
              </a:rPr>
              <a:t>La réponse est envoyée sur l’adresse mail du candidat et dans la messagerie Parcoursup</a:t>
            </a:r>
          </a:p>
        </p:txBody>
      </p:sp>
      <p:sp>
        <p:nvSpPr>
          <p:cNvPr id="16" name="Text Box 25"/>
          <p:cNvSpPr txBox="1">
            <a:spLocks noChangeArrowheads="1"/>
          </p:cNvSpPr>
          <p:nvPr/>
        </p:nvSpPr>
        <p:spPr bwMode="auto">
          <a:xfrm>
            <a:off x="323528" y="758795"/>
            <a:ext cx="8588278" cy="296641"/>
          </a:xfrm>
          <a:prstGeom prst="rect">
            <a:avLst/>
          </a:prstGeom>
          <a:solidFill>
            <a:srgbClr val="3D566E"/>
          </a:solidFill>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600" b="1" dirty="0">
                <a:solidFill>
                  <a:schemeClr val="bg1"/>
                </a:solidFill>
                <a:ea typeface="Tahoma" panose="020B0604030504040204" pitchFamily="34" charset="0"/>
                <a:cs typeface="Tahoma" panose="020B0604030504040204" pitchFamily="34" charset="0"/>
              </a:rPr>
              <a:t>Une assistance tout au long de la procédure</a:t>
            </a:r>
          </a:p>
        </p:txBody>
      </p:sp>
      <p:pic>
        <p:nvPicPr>
          <p:cNvPr id="17" name="Picture 2" descr="G:\AEFE\Services\SORES\14. SITE INTERNET\Boite à outils 2017-2018\3. Fiches thématiques\Images\Logo Parcoursu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1003" y="194127"/>
            <a:ext cx="1420803" cy="32900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6"/>
          <a:stretch>
            <a:fillRect/>
          </a:stretch>
        </p:blipFill>
        <p:spPr>
          <a:xfrm>
            <a:off x="323528" y="1132534"/>
            <a:ext cx="6336704" cy="434431"/>
          </a:xfrm>
          <a:prstGeom prst="rect">
            <a:avLst/>
          </a:prstGeom>
        </p:spPr>
      </p:pic>
      <p:cxnSp>
        <p:nvCxnSpPr>
          <p:cNvPr id="9" name="Connecteur droit avec flèche 8"/>
          <p:cNvCxnSpPr/>
          <p:nvPr/>
        </p:nvCxnSpPr>
        <p:spPr bwMode="auto">
          <a:xfrm flipV="1">
            <a:off x="4816967" y="1495773"/>
            <a:ext cx="907161" cy="291577"/>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1" name="Ellipse 10"/>
          <p:cNvSpPr/>
          <p:nvPr/>
        </p:nvSpPr>
        <p:spPr bwMode="auto">
          <a:xfrm>
            <a:off x="5652120" y="1283370"/>
            <a:ext cx="517656" cy="191948"/>
          </a:xfrm>
          <a:prstGeom prst="ellipse">
            <a:avLst/>
          </a:prstGeom>
          <a:noFill/>
          <a:ln w="28575" cap="flat" cmpd="sng" algn="ctr">
            <a:solidFill>
              <a:schemeClr val="tx2"/>
            </a:solidFill>
            <a:prstDash val="solid"/>
            <a:round/>
            <a:headEnd type="none" w="med" len="med"/>
            <a:tailEnd type="none" w="med" len="med"/>
          </a:ln>
          <a:effectLst/>
          <a:extLst/>
        </p:spPr>
        <p:txBody>
          <a:bodyPr vert="horz" wrap="square" lIns="62176" tIns="31088" rIns="62176" bIns="31088" numCol="1" rtlCol="0" anchor="t" anchorCtr="0" compatLnSpc="1">
            <a:prstTxWarp prst="textNoShape">
              <a:avLst/>
            </a:prstTxWarp>
          </a:bodyPr>
          <a:lstStyle/>
          <a:p>
            <a:pPr defTabSz="620692">
              <a:spcBef>
                <a:spcPct val="0"/>
              </a:spcBef>
            </a:pPr>
            <a:endParaRPr lang="fr-FR" sz="1225">
              <a:ea typeface="Lucida Sans Unicode" pitchFamily="34" charset="0"/>
            </a:endParaRPr>
          </a:p>
        </p:txBody>
      </p:sp>
      <p:sp>
        <p:nvSpPr>
          <p:cNvPr id="22" name="Espace réservé du numéro de diapositive 8"/>
          <p:cNvSpPr>
            <a:spLocks noGrp="1"/>
          </p:cNvSpPr>
          <p:nvPr>
            <p:ph type="sldNum" sz="quarter" idx="12"/>
          </p:nvPr>
        </p:nvSpPr>
        <p:spPr>
          <a:xfrm>
            <a:off x="6264000" y="4783500"/>
            <a:ext cx="1350000" cy="360000"/>
          </a:xfrm>
        </p:spPr>
        <p:txBody>
          <a:bodyPr/>
          <a:lstStyle/>
          <a:p>
            <a:r>
              <a:rPr lang="fr-FR" sz="750" i="0" dirty="0" smtClean="0">
                <a:solidFill>
                  <a:schemeClr val="tx1"/>
                </a:solidFill>
              </a:rPr>
              <a:t>30</a:t>
            </a:r>
            <a:endParaRPr lang="fr-FR" sz="750" i="0" dirty="0">
              <a:solidFill>
                <a:schemeClr val="tx1"/>
              </a:solidFill>
            </a:endParaRPr>
          </a:p>
        </p:txBody>
      </p:sp>
    </p:spTree>
    <p:extLst>
      <p:ext uri="{BB962C8B-B14F-4D97-AF65-F5344CB8AC3E}">
        <p14:creationId xmlns:p14="http://schemas.microsoft.com/office/powerpoint/2010/main" val="479726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1132" y="712111"/>
            <a:ext cx="2913957" cy="20476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0458" y="2935744"/>
            <a:ext cx="3090798" cy="20090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48827" y="2614422"/>
            <a:ext cx="2358562" cy="251302"/>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62182" tIns="31091" rIns="62182" bIns="31091">
            <a:spAutoFit/>
          </a:bodyPr>
          <a:lstStyle/>
          <a:p>
            <a:pPr algn="ctr"/>
            <a:r>
              <a:rPr lang="fr-FR" sz="1225" dirty="0">
                <a:hlinkClick r:id="rId5"/>
              </a:rPr>
              <a:t>quandjepasselebac.education.fr</a:t>
            </a:r>
            <a:endParaRPr lang="fr-FR" sz="1225" dirty="0"/>
          </a:p>
        </p:txBody>
      </p:sp>
      <p:sp>
        <p:nvSpPr>
          <p:cNvPr id="5" name="Rectangle 4"/>
          <p:cNvSpPr/>
          <p:nvPr/>
        </p:nvSpPr>
        <p:spPr>
          <a:xfrm>
            <a:off x="1875634" y="4819118"/>
            <a:ext cx="1819312" cy="251302"/>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62182" tIns="31091" rIns="62182" bIns="31091">
            <a:spAutoFit/>
          </a:bodyPr>
          <a:lstStyle/>
          <a:p>
            <a:pPr algn="ctr"/>
            <a:r>
              <a:rPr lang="fr-FR" sz="1225" dirty="0">
                <a:hlinkClick r:id="rId6"/>
              </a:rPr>
              <a:t>www.mooc-orientation.fr</a:t>
            </a:r>
            <a:endParaRPr lang="fr-FR" sz="1225"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656" y="2935744"/>
            <a:ext cx="3256910" cy="20090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hlinkClick r:id="rId8"/>
          </p:cNvPr>
          <p:cNvSpPr/>
          <p:nvPr/>
        </p:nvSpPr>
        <p:spPr>
          <a:xfrm>
            <a:off x="5028494" y="4809309"/>
            <a:ext cx="2199224" cy="251302"/>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62182" tIns="31091" rIns="62182" bIns="31091">
            <a:spAutoFit/>
          </a:bodyPr>
          <a:lstStyle/>
          <a:p>
            <a:pPr algn="ctr"/>
            <a:r>
              <a:rPr lang="fr-FR" sz="1225" dirty="0">
                <a:hlinkClick r:id="rId9"/>
              </a:rPr>
              <a:t>www.monorientationenligne.fr</a:t>
            </a:r>
            <a:endParaRPr lang="fr-FR" sz="1225" dirty="0"/>
          </a:p>
        </p:txBody>
      </p:sp>
      <p:sp>
        <p:nvSpPr>
          <p:cNvPr id="11" name="Text Box 25"/>
          <p:cNvSpPr txBox="1">
            <a:spLocks noChangeArrowheads="1"/>
          </p:cNvSpPr>
          <p:nvPr/>
        </p:nvSpPr>
        <p:spPr bwMode="auto">
          <a:xfrm>
            <a:off x="1835696" y="261457"/>
            <a:ext cx="6948304" cy="296641"/>
          </a:xfrm>
          <a:prstGeom prst="rect">
            <a:avLst/>
          </a:prstGeom>
          <a:solidFill>
            <a:srgbClr val="3D566E"/>
          </a:solidFill>
          <a:ln>
            <a:solidFill>
              <a:srgbClr val="3D566E"/>
            </a:solidFill>
            <a:headEnd/>
            <a:tailEnd/>
          </a:ln>
          <a:extLst/>
        </p:spPr>
        <p:style>
          <a:lnRef idx="2">
            <a:schemeClr val="accent3"/>
          </a:lnRef>
          <a:fillRef idx="1">
            <a:schemeClr val="lt1"/>
          </a:fillRef>
          <a:effectRef idx="0">
            <a:schemeClr val="accent3"/>
          </a:effectRef>
          <a:fontRef idx="minor">
            <a:schemeClr val="dk1"/>
          </a:fontRef>
        </p:style>
        <p:txBody>
          <a:bodyPr wrap="square" lIns="62123" tIns="31062" rIns="62123" bIns="31062">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eaLnBrk="1">
              <a:lnSpc>
                <a:spcPct val="95000"/>
              </a:lnSpc>
              <a:spcBef>
                <a:spcPct val="50000"/>
              </a:spcBef>
              <a:buClr>
                <a:srgbClr val="000000"/>
              </a:buClr>
              <a:buSzPct val="45000"/>
              <a:buFont typeface="StarSymbol"/>
              <a:buNone/>
            </a:pPr>
            <a:r>
              <a:rPr lang="fr-FR" altLang="fr-FR" sz="1600" b="1" dirty="0">
                <a:solidFill>
                  <a:schemeClr val="bg1"/>
                </a:solidFill>
                <a:ea typeface="Tahoma" panose="020B0604030504040204" pitchFamily="34" charset="0"/>
                <a:cs typeface="Tahoma" panose="020B0604030504040204" pitchFamily="34" charset="0"/>
              </a:rPr>
              <a:t>D’autres ressources pour s’informer</a:t>
            </a:r>
          </a:p>
        </p:txBody>
      </p:sp>
      <p:pic>
        <p:nvPicPr>
          <p:cNvPr id="7" name="Image 6"/>
          <p:cNvPicPr>
            <a:picLocks noChangeAspect="1"/>
          </p:cNvPicPr>
          <p:nvPr/>
        </p:nvPicPr>
        <p:blipFill>
          <a:blip r:embed="rId10"/>
          <a:stretch>
            <a:fillRect/>
          </a:stretch>
        </p:blipFill>
        <p:spPr>
          <a:xfrm>
            <a:off x="1256712" y="712111"/>
            <a:ext cx="3074544" cy="2042574"/>
          </a:xfrm>
          <a:prstGeom prst="rect">
            <a:avLst/>
          </a:prstGeom>
        </p:spPr>
      </p:pic>
      <p:sp>
        <p:nvSpPr>
          <p:cNvPr id="13" name="Rectangle 12"/>
          <p:cNvSpPr/>
          <p:nvPr/>
        </p:nvSpPr>
        <p:spPr>
          <a:xfrm>
            <a:off x="2205011" y="2614422"/>
            <a:ext cx="948882" cy="251302"/>
          </a:xfrm>
          <a:prstGeom prst="rect">
            <a:avLst/>
          </a:prstGeom>
          <a:solidFill>
            <a:schemeClr val="tx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62182" tIns="31091" rIns="62182" bIns="31091">
            <a:spAutoFit/>
          </a:bodyPr>
          <a:lstStyle/>
          <a:p>
            <a:pPr algn="ctr"/>
            <a:r>
              <a:rPr lang="fr-FR" sz="1225" dirty="0">
                <a:solidFill>
                  <a:schemeClr val="bg1"/>
                </a:solidFill>
                <a:hlinkClick r:id="rId11"/>
              </a:rPr>
              <a:t>www.aefe.fr</a:t>
            </a:r>
            <a:endParaRPr lang="fr-FR" sz="1225" dirty="0">
              <a:solidFill>
                <a:schemeClr val="bg1"/>
              </a:solidFill>
            </a:endParaRPr>
          </a:p>
        </p:txBody>
      </p:sp>
      <p:sp>
        <p:nvSpPr>
          <p:cNvPr id="12"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4"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Tree>
    <p:extLst>
      <p:ext uri="{BB962C8B-B14F-4D97-AF65-F5344CB8AC3E}">
        <p14:creationId xmlns:p14="http://schemas.microsoft.com/office/powerpoint/2010/main" val="3160151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539552" y="1269326"/>
            <a:ext cx="8172439" cy="2337771"/>
          </a:xfrm>
          <a:prstGeom prst="rect">
            <a:avLst/>
          </a:prstGeom>
          <a:ln>
            <a:solidFill>
              <a:srgbClr val="3D566E"/>
            </a:solidFill>
          </a:ln>
        </p:spPr>
        <p:style>
          <a:lnRef idx="2">
            <a:schemeClr val="accent3"/>
          </a:lnRef>
          <a:fillRef idx="1">
            <a:schemeClr val="lt1"/>
          </a:fillRef>
          <a:effectRef idx="0">
            <a:schemeClr val="accent3"/>
          </a:effectRef>
          <a:fontRef idx="minor">
            <a:schemeClr val="dk1"/>
          </a:fontRef>
        </p:style>
        <p:txBody>
          <a:bodyPr wrap="square" lIns="62182" tIns="31091" rIns="62182" bIns="31091" rtlCol="0">
            <a:spAutoFit/>
          </a:bodyPr>
          <a:lstStyle/>
          <a:p>
            <a:pPr algn="ctr" defTabSz="305488"/>
            <a:r>
              <a:rPr lang="fr-FR" b="1" dirty="0">
                <a:solidFill>
                  <a:srgbClr val="526DB0">
                    <a:lumMod val="50000"/>
                  </a:srgbClr>
                </a:solidFill>
                <a:latin typeface="Tahoma" panose="020B0604030504040204" pitchFamily="34" charset="0"/>
                <a:ea typeface="Tahoma" panose="020B0604030504040204" pitchFamily="34" charset="0"/>
                <a:cs typeface="Tahoma" panose="020B0604030504040204" pitchFamily="34" charset="0"/>
              </a:rPr>
              <a:t>Parcoursup regroupe l’intégralité des formations du premier cycle de l’enseignement supérieur reconnues par l’État </a:t>
            </a:r>
          </a:p>
          <a:p>
            <a:pPr algn="ctr" defTabSz="305488"/>
            <a:r>
              <a:rPr lang="fr-FR" sz="1600" b="1" dirty="0">
                <a:solidFill>
                  <a:srgbClr val="0052A2"/>
                </a:solidFill>
                <a:latin typeface="Tahoma" panose="020B0604030504040204" pitchFamily="34" charset="0"/>
                <a:ea typeface="Tahoma" panose="020B0604030504040204" pitchFamily="34" charset="0"/>
                <a:cs typeface="Tahoma" panose="020B0604030504040204" pitchFamily="34" charset="0"/>
              </a:rPr>
              <a:t>Plus de </a:t>
            </a:r>
            <a:r>
              <a:rPr lang="fr-FR" sz="1600" b="1" dirty="0" smtClean="0">
                <a:solidFill>
                  <a:srgbClr val="0052A2"/>
                </a:solidFill>
                <a:latin typeface="Tahoma" panose="020B0604030504040204" pitchFamily="34" charset="0"/>
                <a:ea typeface="Tahoma" panose="020B0604030504040204" pitchFamily="34" charset="0"/>
                <a:cs typeface="Tahoma" panose="020B0604030504040204" pitchFamily="34" charset="0"/>
              </a:rPr>
              <a:t>19 500 </a:t>
            </a:r>
            <a:r>
              <a:rPr lang="fr-FR" sz="1600" b="1" dirty="0">
                <a:solidFill>
                  <a:srgbClr val="0052A2"/>
                </a:solidFill>
                <a:latin typeface="Tahoma" panose="020B0604030504040204" pitchFamily="34" charset="0"/>
                <a:ea typeface="Tahoma" panose="020B0604030504040204" pitchFamily="34" charset="0"/>
                <a:cs typeface="Tahoma" panose="020B0604030504040204" pitchFamily="34" charset="0"/>
              </a:rPr>
              <a:t>formations disponibles en </a:t>
            </a:r>
            <a:r>
              <a:rPr lang="fr-FR" sz="1600" b="1" dirty="0" smtClean="0">
                <a:solidFill>
                  <a:srgbClr val="0052A2"/>
                </a:solidFill>
                <a:latin typeface="Tahoma" panose="020B0604030504040204" pitchFamily="34" charset="0"/>
                <a:ea typeface="Tahoma" panose="020B0604030504040204" pitchFamily="34" charset="0"/>
                <a:cs typeface="Tahoma" panose="020B0604030504040204" pitchFamily="34" charset="0"/>
              </a:rPr>
              <a:t>2022</a:t>
            </a:r>
          </a:p>
          <a:p>
            <a:pPr algn="ctr" defTabSz="305488"/>
            <a:endParaRPr lang="fr-FR" sz="1600" b="1" dirty="0">
              <a:solidFill>
                <a:srgbClr val="0052A2"/>
              </a:solidFill>
              <a:latin typeface="Tahoma" panose="020B0604030504040204" pitchFamily="34" charset="0"/>
              <a:ea typeface="Tahoma" panose="020B0604030504040204" pitchFamily="34" charset="0"/>
              <a:cs typeface="Tahoma" panose="020B0604030504040204" pitchFamily="34" charset="0"/>
            </a:endParaRPr>
          </a:p>
          <a:p>
            <a:pPr marL="116655" indent="-116655" algn="just">
              <a:buFont typeface="Arial" panose="020B0604020202020204" pitchFamily="34" charset="0"/>
              <a:buChar char="•"/>
            </a:pPr>
            <a:r>
              <a:rPr lang="fr-FR" sz="1100" b="1" dirty="0">
                <a:solidFill>
                  <a:srgbClr val="0052A2"/>
                </a:solidFill>
                <a:latin typeface="Tahoma" panose="020B0604030504040204" pitchFamily="34" charset="0"/>
                <a:ea typeface="Tahoma" panose="020B0604030504040204" pitchFamily="34" charset="0"/>
                <a:cs typeface="Tahoma" panose="020B0604030504040204" pitchFamily="34" charset="0"/>
              </a:rPr>
              <a:t>Des formations non sélectives </a:t>
            </a: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 licences (y compris les LAS – </a:t>
            </a:r>
            <a:r>
              <a:rPr lang="fr-FR" sz="1100" dirty="0" smtClean="0">
                <a:solidFill>
                  <a:srgbClr val="3D566E"/>
                </a:solidFill>
                <a:latin typeface="Tahoma" panose="020B0604030504040204" pitchFamily="34" charset="0"/>
                <a:ea typeface="Tahoma" panose="020B0604030504040204" pitchFamily="34" charset="0"/>
                <a:cs typeface="Tahoma" panose="020B0604030504040204" pitchFamily="34" charset="0"/>
              </a:rPr>
              <a:t>licences </a:t>
            </a: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avec option santé), les parcours d’accès aux études de santé (PASS)</a:t>
            </a:r>
          </a:p>
          <a:p>
            <a:pPr marL="116655" indent="-116655" algn="just">
              <a:buFont typeface="Arial" panose="020B0604020202020204" pitchFamily="34" charset="0"/>
              <a:buChar char="•"/>
            </a:pPr>
            <a:r>
              <a:rPr lang="fr-FR" sz="1100" b="1" dirty="0">
                <a:solidFill>
                  <a:srgbClr val="0052A2"/>
                </a:solidFill>
                <a:latin typeface="Tahoma" panose="020B0604030504040204" pitchFamily="34" charset="0"/>
                <a:ea typeface="Tahoma" panose="020B0604030504040204" pitchFamily="34" charset="0"/>
                <a:cs typeface="Tahoma" panose="020B0604030504040204" pitchFamily="34" charset="0"/>
              </a:rPr>
              <a:t>Des formations sélectives </a:t>
            </a:r>
            <a:r>
              <a:rPr lang="fr-FR" sz="1100" b="1" dirty="0">
                <a:latin typeface="Tahoma" panose="020B0604030504040204" pitchFamily="34" charset="0"/>
                <a:ea typeface="Tahoma" panose="020B0604030504040204" pitchFamily="34" charset="0"/>
                <a:cs typeface="Tahoma" panose="020B0604030504040204" pitchFamily="34" charset="0"/>
              </a:rPr>
              <a:t>: </a:t>
            </a: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CPGE, BTS, BUT </a:t>
            </a:r>
            <a:r>
              <a:rPr lang="fr-FR" sz="1100" dirty="0" smtClean="0">
                <a:solidFill>
                  <a:srgbClr val="3D566E"/>
                </a:solidFill>
                <a:latin typeface="Tahoma" panose="020B0604030504040204" pitchFamily="34" charset="0"/>
                <a:ea typeface="Tahoma" panose="020B0604030504040204" pitchFamily="34" charset="0"/>
                <a:cs typeface="Tahoma" panose="020B0604030504040204" pitchFamily="34" charset="0"/>
              </a:rPr>
              <a:t>(</a:t>
            </a:r>
            <a:r>
              <a:rPr lang="fr-FR" sz="1100" dirty="0" err="1">
                <a:solidFill>
                  <a:srgbClr val="3D566E"/>
                </a:solidFill>
                <a:latin typeface="Tahoma" panose="020B0604030504040204" pitchFamily="34" charset="0"/>
                <a:ea typeface="Tahoma" panose="020B0604030504040204" pitchFamily="34" charset="0"/>
                <a:cs typeface="Tahoma" panose="020B0604030504040204" pitchFamily="34" charset="0"/>
              </a:rPr>
              <a:t>B</a:t>
            </a:r>
            <a:r>
              <a:rPr lang="fr-FR" sz="1100" dirty="0" err="1" smtClean="0">
                <a:solidFill>
                  <a:srgbClr val="3D566E"/>
                </a:solidFill>
                <a:latin typeface="Tahoma" panose="020B0604030504040204" pitchFamily="34" charset="0"/>
                <a:ea typeface="Tahoma" panose="020B0604030504040204" pitchFamily="34" charset="0"/>
                <a:cs typeface="Tahoma" panose="020B0604030504040204" pitchFamily="34" charset="0"/>
              </a:rPr>
              <a:t>achelor</a:t>
            </a:r>
            <a:r>
              <a:rPr lang="fr-FR" sz="1100" dirty="0" smtClean="0">
                <a:solidFill>
                  <a:srgbClr val="3D566E"/>
                </a:solidFill>
                <a:latin typeface="Tahoma" panose="020B0604030504040204" pitchFamily="34" charset="0"/>
                <a:ea typeface="Tahoma" panose="020B0604030504040204" pitchFamily="34" charset="0"/>
                <a:cs typeface="Tahoma" panose="020B0604030504040204" pitchFamily="34" charset="0"/>
              </a:rPr>
              <a:t> </a:t>
            </a: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U</a:t>
            </a:r>
            <a:r>
              <a:rPr lang="fr-FR" sz="1100" dirty="0" smtClean="0">
                <a:solidFill>
                  <a:srgbClr val="3D566E"/>
                </a:solidFill>
                <a:latin typeface="Tahoma" panose="020B0604030504040204" pitchFamily="34" charset="0"/>
                <a:ea typeface="Tahoma" panose="020B0604030504040204" pitchFamily="34" charset="0"/>
                <a:cs typeface="Tahoma" panose="020B0604030504040204" pitchFamily="34" charset="0"/>
              </a:rPr>
              <a:t>niversitaire </a:t>
            </a: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de </a:t>
            </a:r>
            <a:r>
              <a:rPr lang="fr-FR" sz="1100" dirty="0" smtClean="0">
                <a:solidFill>
                  <a:srgbClr val="3D566E"/>
                </a:solidFill>
                <a:latin typeface="Tahoma" panose="020B0604030504040204" pitchFamily="34" charset="0"/>
                <a:ea typeface="Tahoma" panose="020B0604030504040204" pitchFamily="34" charset="0"/>
                <a:cs typeface="Tahoma" panose="020B0604030504040204" pitchFamily="34" charset="0"/>
              </a:rPr>
              <a:t>Technologie</a:t>
            </a: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 formations en soins infirmier (en IFSI) et autres formations paramédicales, formations en travail social (en EFTS), écoles d’ingénieur, de commerce et de management, </a:t>
            </a:r>
            <a:r>
              <a:rPr lang="fr-FR" sz="1100" dirty="0" smtClean="0">
                <a:solidFill>
                  <a:srgbClr val="3D566E"/>
                </a:solidFill>
                <a:latin typeface="Tahoma" panose="020B0604030504040204" pitchFamily="34" charset="0"/>
                <a:ea typeface="Tahoma" panose="020B0604030504040204" pitchFamily="34" charset="0"/>
                <a:cs typeface="Tahoma" panose="020B0604030504040204" pitchFamily="34" charset="0"/>
              </a:rPr>
              <a:t>Sciences Po</a:t>
            </a:r>
            <a:r>
              <a:rPr lang="fr-FR" sz="1100" dirty="0">
                <a:solidFill>
                  <a:srgbClr val="3D566E"/>
                </a:solidFill>
                <a:latin typeface="Tahoma" panose="020B0604030504040204" pitchFamily="34" charset="0"/>
                <a:ea typeface="Tahoma" panose="020B0604030504040204" pitchFamily="34" charset="0"/>
                <a:cs typeface="Tahoma" panose="020B0604030504040204" pitchFamily="34" charset="0"/>
              </a:rPr>
              <a:t>/ Instituts d’Etudes Politiques, diplôme valant grade de licence de Dauphine, formations en apprentissage, écoles vétérinaires, formations aux métiers de la culture…</a:t>
            </a:r>
            <a:endParaRPr lang="fr-FR" sz="1050" dirty="0">
              <a:solidFill>
                <a:srgbClr val="3D566E"/>
              </a:solidFill>
              <a:latin typeface="Tahoma" panose="020B0604030504040204" pitchFamily="34" charset="0"/>
              <a:ea typeface="Tahoma" panose="020B0604030504040204" pitchFamily="34" charset="0"/>
              <a:cs typeface="Tahoma" panose="020B0604030504040204" pitchFamily="34" charset="0"/>
            </a:endParaRPr>
          </a:p>
          <a:p>
            <a:pPr marL="194354" indent="-194324" algn="just" defTabSz="305488">
              <a:spcBef>
                <a:spcPts val="408"/>
              </a:spcBef>
              <a:buFont typeface="Arial" panose="020B0604020202020204" pitchFamily="34" charset="0"/>
              <a:buChar char="•"/>
            </a:pPr>
            <a:endParaRPr lang="fr-FR" sz="1050" dirty="0">
              <a:solidFill>
                <a:srgbClr val="000000"/>
              </a:solidFill>
            </a:endParaRPr>
          </a:p>
        </p:txBody>
      </p:sp>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598" y="196362"/>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39552" y="752616"/>
            <a:ext cx="8172439" cy="314076"/>
          </a:xfrm>
          <a:prstGeom prst="rect">
            <a:avLst/>
          </a:prstGeom>
          <a:solidFill>
            <a:srgbClr val="3D566E"/>
          </a:solidFill>
          <a:ln>
            <a:noFill/>
          </a:ln>
        </p:spPr>
        <p:style>
          <a:lnRef idx="2">
            <a:schemeClr val="accent3"/>
          </a:lnRef>
          <a:fillRef idx="1">
            <a:schemeClr val="lt1"/>
          </a:fillRef>
          <a:effectRef idx="0">
            <a:schemeClr val="accent3"/>
          </a:effectRef>
          <a:fontRef idx="minor">
            <a:schemeClr val="dk1"/>
          </a:fontRef>
        </p:style>
        <p:txBody>
          <a:bodyPr wrap="square" lIns="62182" tIns="31091" rIns="62182" bIns="31091" rtlCol="0">
            <a:spAutoFit/>
          </a:bodyPr>
          <a:lstStyle/>
          <a:p>
            <a:pPr algn="ctr" defTabSz="305488"/>
            <a:r>
              <a:rPr lang="fr-FR" sz="1633" b="1" dirty="0">
                <a:solidFill>
                  <a:schemeClr val="bg1"/>
                </a:solidFill>
                <a:latin typeface="Tahoma" pitchFamily="34" charset="0"/>
                <a:cs typeface="Lucida Sans Unicode" pitchFamily="34" charset="0"/>
              </a:rPr>
              <a:t>Les formations accessibles via Parcoursup</a:t>
            </a:r>
            <a:endParaRPr lang="fr-FR" sz="1633" b="1" dirty="0">
              <a:solidFill>
                <a:schemeClr val="bg1"/>
              </a:solidFill>
            </a:endParaRPr>
          </a:p>
        </p:txBody>
      </p:sp>
      <p:sp>
        <p:nvSpPr>
          <p:cNvPr id="10" name="Rectangle 9"/>
          <p:cNvSpPr/>
          <p:nvPr/>
        </p:nvSpPr>
        <p:spPr>
          <a:xfrm>
            <a:off x="539552" y="3791833"/>
            <a:ext cx="8172439" cy="361694"/>
          </a:xfrm>
          <a:prstGeom prst="rect">
            <a:avLst/>
          </a:prstGeom>
          <a:noFill/>
          <a:ln>
            <a:solidFill>
              <a:srgbClr val="3D5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000" dirty="0">
                <a:solidFill>
                  <a:srgbClr val="3D566E"/>
                </a:solidFill>
                <a:latin typeface="Tahoma" panose="020B0604030504040204" pitchFamily="34" charset="0"/>
                <a:ea typeface="Tahoma" panose="020B0604030504040204" pitchFamily="34" charset="0"/>
                <a:cs typeface="Tahoma" panose="020B0604030504040204" pitchFamily="34" charset="0"/>
              </a:rPr>
              <a:t>Quelques rares formations privées ne sont pas présentes sur Parcoursup </a:t>
            </a:r>
          </a:p>
          <a:p>
            <a:pPr marL="0" lvl="2"/>
            <a:r>
              <a:rPr lang="fr-FR" sz="1000" dirty="0">
                <a:solidFill>
                  <a:srgbClr val="3D566E"/>
                </a:solidFill>
                <a:latin typeface="Tahoma" panose="020B0604030504040204" pitchFamily="34" charset="0"/>
                <a:ea typeface="Tahoma" panose="020B0604030504040204" pitchFamily="34" charset="0"/>
                <a:cs typeface="Tahoma" panose="020B0604030504040204" pitchFamily="34" charset="0"/>
              </a:rPr>
              <a:t>&gt; Contacter directement ces établissements pour connaitre les modalités de candidature</a:t>
            </a:r>
          </a:p>
        </p:txBody>
      </p:sp>
      <p:sp>
        <p:nvSpPr>
          <p:cNvPr id="8"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1"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12" name="Espace réservé du numéro de diapositive 8"/>
          <p:cNvSpPr>
            <a:spLocks noGrp="1"/>
          </p:cNvSpPr>
          <p:nvPr>
            <p:ph type="sldNum" sz="quarter" idx="12"/>
          </p:nvPr>
        </p:nvSpPr>
        <p:spPr>
          <a:xfrm>
            <a:off x="6264000" y="4783500"/>
            <a:ext cx="1350000" cy="360000"/>
          </a:xfrm>
        </p:spPr>
        <p:txBody>
          <a:bodyPr/>
          <a:lstStyle/>
          <a:p>
            <a:r>
              <a:rPr lang="fr-FR" i="0" dirty="0" smtClean="0"/>
              <a:t>3</a:t>
            </a:r>
            <a:endParaRPr lang="fr-FR" i="0" dirty="0"/>
          </a:p>
        </p:txBody>
      </p:sp>
    </p:spTree>
    <p:extLst>
      <p:ext uri="{BB962C8B-B14F-4D97-AF65-F5344CB8AC3E}">
        <p14:creationId xmlns:p14="http://schemas.microsoft.com/office/powerpoint/2010/main" val="1422250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5758" y="122087"/>
            <a:ext cx="1420803" cy="331021"/>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5"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158"/>
            <a:ext cx="9144000" cy="5143500"/>
          </a:xfrm>
          <a:prstGeom prst="rect">
            <a:avLst/>
          </a:prstGeom>
        </p:spPr>
      </p:pic>
    </p:spTree>
    <p:extLst>
      <p:ext uri="{BB962C8B-B14F-4D97-AF65-F5344CB8AC3E}">
        <p14:creationId xmlns:p14="http://schemas.microsoft.com/office/powerpoint/2010/main" val="327077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457" y="108431"/>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5"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sp>
        <p:nvSpPr>
          <p:cNvPr id="6" name="Espace réservé du numéro de diapositive 8"/>
          <p:cNvSpPr>
            <a:spLocks noGrp="1"/>
          </p:cNvSpPr>
          <p:nvPr>
            <p:ph type="sldNum" sz="quarter" idx="12"/>
          </p:nvPr>
        </p:nvSpPr>
        <p:spPr>
          <a:xfrm>
            <a:off x="6264000" y="4783500"/>
            <a:ext cx="1350000" cy="360000"/>
          </a:xfrm>
        </p:spPr>
        <p:txBody>
          <a:bodyPr/>
          <a:lstStyle/>
          <a:p>
            <a:r>
              <a:rPr lang="fr-FR" i="0" dirty="0" smtClean="0"/>
              <a:t>5</a:t>
            </a:r>
            <a:endParaRPr lang="fr-FR" i="0"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622138"/>
            <a:ext cx="7397976" cy="4161362"/>
          </a:xfrm>
          <a:prstGeom prst="rect">
            <a:avLst/>
          </a:prstGeom>
        </p:spPr>
      </p:pic>
    </p:spTree>
    <p:extLst>
      <p:ext uri="{BB962C8B-B14F-4D97-AF65-F5344CB8AC3E}">
        <p14:creationId xmlns:p14="http://schemas.microsoft.com/office/powerpoint/2010/main" val="1166202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598" y="212843"/>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60000" y="807357"/>
            <a:ext cx="8549401" cy="523220"/>
          </a:xfrm>
          <a:prstGeom prst="rect">
            <a:avLst/>
          </a:prstGeom>
          <a:noFill/>
        </p:spPr>
        <p:txBody>
          <a:bodyPr wrap="square" rtlCol="0">
            <a:spAutoFit/>
          </a:bodyPr>
          <a:lstStyle/>
          <a:p>
            <a:pPr algn="just"/>
            <a:r>
              <a:rPr lang="fr-FR" sz="1400" b="1" dirty="0">
                <a:solidFill>
                  <a:srgbClr val="3D566E"/>
                </a:solidFill>
              </a:rPr>
              <a:t>A partir du 21 décembre</a:t>
            </a:r>
            <a:r>
              <a:rPr lang="fr-FR" sz="1400" dirty="0">
                <a:solidFill>
                  <a:srgbClr val="3D566E"/>
                </a:solidFill>
              </a:rPr>
              <a:t>, la rubrique « </a:t>
            </a:r>
            <a:r>
              <a:rPr lang="fr-FR" sz="1400" b="1" dirty="0">
                <a:solidFill>
                  <a:srgbClr val="3D566E"/>
                </a:solidFill>
              </a:rPr>
              <a:t>Les formations</a:t>
            </a:r>
            <a:r>
              <a:rPr lang="fr-FR" sz="1400" dirty="0">
                <a:solidFill>
                  <a:srgbClr val="3D566E"/>
                </a:solidFill>
              </a:rPr>
              <a:t> » permet de consulter l’intégralité de l’offre de formation </a:t>
            </a:r>
            <a:r>
              <a:rPr lang="fr-FR" sz="1400" dirty="0" err="1">
                <a:solidFill>
                  <a:srgbClr val="3D566E"/>
                </a:solidFill>
              </a:rPr>
              <a:t>Parcoursup</a:t>
            </a:r>
            <a:r>
              <a:rPr lang="fr-FR" sz="1400" dirty="0">
                <a:solidFill>
                  <a:srgbClr val="3D566E"/>
                </a:solidFill>
              </a:rPr>
              <a:t> </a:t>
            </a:r>
            <a:r>
              <a:rPr lang="fr-FR" sz="1400" dirty="0" smtClean="0">
                <a:solidFill>
                  <a:srgbClr val="3D566E"/>
                </a:solidFill>
              </a:rPr>
              <a:t>2022 </a:t>
            </a:r>
            <a:r>
              <a:rPr lang="fr-FR" sz="1400" dirty="0">
                <a:solidFill>
                  <a:srgbClr val="3D566E"/>
                </a:solidFill>
              </a:rPr>
              <a:t>via la carte interactive.</a:t>
            </a:r>
          </a:p>
        </p:txBody>
      </p:sp>
      <p:sp>
        <p:nvSpPr>
          <p:cNvPr id="17" name="ZoneTexte 16"/>
          <p:cNvSpPr txBox="1"/>
          <p:nvPr/>
        </p:nvSpPr>
        <p:spPr>
          <a:xfrm>
            <a:off x="4782276" y="1443978"/>
            <a:ext cx="3955189" cy="954107"/>
          </a:xfrm>
          <a:prstGeom prst="rect">
            <a:avLst/>
          </a:prstGeom>
          <a:noFill/>
        </p:spPr>
        <p:txBody>
          <a:bodyPr wrap="square" rtlCol="0">
            <a:spAutoFit/>
          </a:bodyPr>
          <a:lstStyle/>
          <a:p>
            <a:pPr algn="just"/>
            <a:r>
              <a:rPr lang="fr-FR" sz="1400" dirty="0" smtClean="0">
                <a:solidFill>
                  <a:srgbClr val="3D566E"/>
                </a:solidFill>
              </a:rPr>
              <a:t>Un </a:t>
            </a:r>
            <a:r>
              <a:rPr lang="fr-FR" sz="1400" b="1" dirty="0" smtClean="0">
                <a:solidFill>
                  <a:srgbClr val="3D566E"/>
                </a:solidFill>
              </a:rPr>
              <a:t>tutoriel vidéo </a:t>
            </a:r>
            <a:r>
              <a:rPr lang="fr-FR" sz="1400" dirty="0" smtClean="0">
                <a:solidFill>
                  <a:srgbClr val="3D566E"/>
                </a:solidFill>
              </a:rPr>
              <a:t>présente les modalités de recherche de formation et le contenu des fiches</a:t>
            </a:r>
          </a:p>
          <a:p>
            <a:pPr algn="just"/>
            <a:r>
              <a:rPr lang="fr-FR" sz="1400" dirty="0" smtClean="0">
                <a:solidFill>
                  <a:srgbClr val="3D566E"/>
                </a:solidFill>
              </a:rPr>
              <a:t>Explorer </a:t>
            </a:r>
            <a:r>
              <a:rPr lang="fr-FR" sz="1400" dirty="0">
                <a:solidFill>
                  <a:srgbClr val="3D566E"/>
                </a:solidFill>
              </a:rPr>
              <a:t>les formations et consulter le contenu des </a:t>
            </a:r>
            <a:r>
              <a:rPr lang="fr-FR" sz="1400" b="1" dirty="0">
                <a:solidFill>
                  <a:srgbClr val="3D566E"/>
                </a:solidFill>
              </a:rPr>
              <a:t>fiches </a:t>
            </a:r>
            <a:r>
              <a:rPr lang="fr-FR" sz="1400" b="1" dirty="0" smtClean="0">
                <a:solidFill>
                  <a:srgbClr val="3D566E"/>
                </a:solidFill>
              </a:rPr>
              <a:t>formations</a:t>
            </a:r>
            <a:endParaRPr lang="fr-FR" sz="1400" b="1" dirty="0">
              <a:solidFill>
                <a:srgbClr val="3D566E"/>
              </a:solidFill>
            </a:endParaRPr>
          </a:p>
        </p:txBody>
      </p:sp>
      <p:sp>
        <p:nvSpPr>
          <p:cNvPr id="12"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13"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pic>
        <p:nvPicPr>
          <p:cNvPr id="8" name="Image 7"/>
          <p:cNvPicPr>
            <a:picLocks noChangeAspect="1"/>
          </p:cNvPicPr>
          <p:nvPr/>
        </p:nvPicPr>
        <p:blipFill>
          <a:blip r:embed="rId4"/>
          <a:stretch>
            <a:fillRect/>
          </a:stretch>
        </p:blipFill>
        <p:spPr>
          <a:xfrm>
            <a:off x="2107099" y="148646"/>
            <a:ext cx="4977518" cy="456688"/>
          </a:xfrm>
          <a:prstGeom prst="rect">
            <a:avLst/>
          </a:prstGeom>
        </p:spPr>
      </p:pic>
      <p:pic>
        <p:nvPicPr>
          <p:cNvPr id="11" name="Image 10"/>
          <p:cNvPicPr>
            <a:picLocks noChangeAspect="1"/>
          </p:cNvPicPr>
          <p:nvPr/>
        </p:nvPicPr>
        <p:blipFill>
          <a:blip r:embed="rId5"/>
          <a:stretch>
            <a:fillRect/>
          </a:stretch>
        </p:blipFill>
        <p:spPr>
          <a:xfrm>
            <a:off x="399398" y="1327426"/>
            <a:ext cx="3843784" cy="1691152"/>
          </a:xfrm>
          <a:prstGeom prst="rect">
            <a:avLst/>
          </a:prstGeom>
        </p:spPr>
      </p:pic>
      <p:sp>
        <p:nvSpPr>
          <p:cNvPr id="6" name="Ellipse 5"/>
          <p:cNvSpPr/>
          <p:nvPr/>
        </p:nvSpPr>
        <p:spPr bwMode="auto">
          <a:xfrm>
            <a:off x="3203848" y="1419622"/>
            <a:ext cx="792088" cy="208489"/>
          </a:xfrm>
          <a:prstGeom prst="ellipse">
            <a:avLst/>
          </a:prstGeom>
          <a:noFill/>
          <a:ln w="28575" cap="flat" cmpd="sng" algn="ctr">
            <a:solidFill>
              <a:srgbClr val="00B050"/>
            </a:solidFill>
            <a:prstDash val="solid"/>
            <a:round/>
            <a:headEnd type="none" w="med" len="med"/>
            <a:tailEnd type="none" w="med" len="med"/>
          </a:ln>
          <a:effectLst/>
          <a:extLst/>
        </p:spPr>
        <p:txBody>
          <a:bodyPr vert="horz" wrap="square" lIns="62215" tIns="31107" rIns="62215" bIns="31107" numCol="1" rtlCol="0" anchor="t" anchorCtr="0" compatLnSpc="1">
            <a:prstTxWarp prst="textNoShape">
              <a:avLst/>
            </a:prstTxWarp>
          </a:bodyPr>
          <a:lstStyle/>
          <a:p>
            <a:pPr defTabSz="622158" eaLnBrk="0" fontAlgn="base" hangingPunct="0">
              <a:spcBef>
                <a:spcPct val="0"/>
              </a:spcBef>
              <a:spcAft>
                <a:spcPct val="0"/>
              </a:spcAft>
            </a:pPr>
            <a:endParaRPr lang="fr-FR" sz="1633">
              <a:latin typeface="Times"/>
            </a:endParaRPr>
          </a:p>
        </p:txBody>
      </p:sp>
      <p:cxnSp>
        <p:nvCxnSpPr>
          <p:cNvPr id="9" name="Connecteur droit avec flèche 8"/>
          <p:cNvCxnSpPr/>
          <p:nvPr/>
        </p:nvCxnSpPr>
        <p:spPr bwMode="auto">
          <a:xfrm flipH="1">
            <a:off x="3995938" y="1085080"/>
            <a:ext cx="638762" cy="374713"/>
          </a:xfrm>
          <a:prstGeom prst="straightConnector1">
            <a:avLst/>
          </a:prstGeom>
          <a:solidFill>
            <a:schemeClr val="accent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Image 3"/>
          <p:cNvPicPr>
            <a:picLocks noChangeAspect="1"/>
          </p:cNvPicPr>
          <p:nvPr/>
        </p:nvPicPr>
        <p:blipFill>
          <a:blip r:embed="rId6"/>
          <a:stretch>
            <a:fillRect/>
          </a:stretch>
        </p:blipFill>
        <p:spPr>
          <a:xfrm>
            <a:off x="3726623" y="2511486"/>
            <a:ext cx="5176901" cy="2297779"/>
          </a:xfrm>
          <a:prstGeom prst="rect">
            <a:avLst/>
          </a:prstGeom>
        </p:spPr>
      </p:pic>
      <p:cxnSp>
        <p:nvCxnSpPr>
          <p:cNvPr id="18" name="Connecteur droit avec flèche 17"/>
          <p:cNvCxnSpPr/>
          <p:nvPr/>
        </p:nvCxnSpPr>
        <p:spPr bwMode="auto">
          <a:xfrm flipH="1">
            <a:off x="4782276" y="2398085"/>
            <a:ext cx="765366" cy="1325793"/>
          </a:xfrm>
          <a:prstGeom prst="straightConnector1">
            <a:avLst/>
          </a:prstGeom>
          <a:solidFill>
            <a:schemeClr val="accent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cteur droit avec flèche 21"/>
          <p:cNvCxnSpPr/>
          <p:nvPr/>
        </p:nvCxnSpPr>
        <p:spPr bwMode="auto">
          <a:xfrm>
            <a:off x="6264000" y="1674194"/>
            <a:ext cx="1306407" cy="969564"/>
          </a:xfrm>
          <a:prstGeom prst="straightConnector1">
            <a:avLst/>
          </a:prstGeom>
          <a:solidFill>
            <a:schemeClr val="accent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Espace réservé du numéro de diapositive 8"/>
          <p:cNvSpPr>
            <a:spLocks noGrp="1"/>
          </p:cNvSpPr>
          <p:nvPr>
            <p:ph type="sldNum" sz="quarter" idx="12"/>
          </p:nvPr>
        </p:nvSpPr>
        <p:spPr>
          <a:xfrm>
            <a:off x="6264000" y="4783500"/>
            <a:ext cx="1350000" cy="360000"/>
          </a:xfrm>
        </p:spPr>
        <p:txBody>
          <a:bodyPr/>
          <a:lstStyle/>
          <a:p>
            <a:r>
              <a:rPr lang="fr-FR" i="0" dirty="0" smtClean="0"/>
              <a:t>6</a:t>
            </a:r>
            <a:endParaRPr lang="fr-FR" i="0" dirty="0"/>
          </a:p>
        </p:txBody>
      </p:sp>
    </p:spTree>
    <p:extLst>
      <p:ext uri="{BB962C8B-B14F-4D97-AF65-F5344CB8AC3E}">
        <p14:creationId xmlns:p14="http://schemas.microsoft.com/office/powerpoint/2010/main" val="1249510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4382" y="212489"/>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95536" y="1050072"/>
            <a:ext cx="8388464" cy="3379387"/>
          </a:xfrm>
          <a:prstGeom prst="rect">
            <a:avLst/>
          </a:prstGeom>
          <a:noFill/>
        </p:spPr>
        <p:txBody>
          <a:bodyPr wrap="square" rtlCol="0">
            <a:spAutoFit/>
          </a:bodyPr>
          <a:lstStyle/>
          <a:p>
            <a:pPr algn="just"/>
            <a:r>
              <a:rPr lang="fr-FR" sz="1600" b="1" dirty="0">
                <a:solidFill>
                  <a:srgbClr val="3D566E"/>
                </a:solidFill>
              </a:rPr>
              <a:t>Pour chaque formation, les informations suivantes sont disponibles:</a:t>
            </a:r>
          </a:p>
          <a:p>
            <a:pPr marL="194324" indent="-194324" algn="just" defTabSz="305266">
              <a:lnSpc>
                <a:spcPct val="95000"/>
              </a:lnSpc>
              <a:buClr>
                <a:srgbClr val="000000"/>
              </a:buClr>
              <a:buSzPct val="45000"/>
            </a:pPr>
            <a:r>
              <a:rPr lang="fr-FR" sz="1600" dirty="0">
                <a:solidFill>
                  <a:srgbClr val="3D566E"/>
                </a:solidFill>
              </a:rPr>
              <a:t>- les </a:t>
            </a:r>
            <a:r>
              <a:rPr lang="fr-FR" sz="1600" dirty="0">
                <a:solidFill>
                  <a:srgbClr val="F28E65"/>
                </a:solidFill>
                <a:cs typeface="Lucida Sans Unicode" pitchFamily="34" charset="0"/>
              </a:rPr>
              <a:t>contenus</a:t>
            </a:r>
            <a:r>
              <a:rPr lang="fr-FR" sz="1600" dirty="0">
                <a:solidFill>
                  <a:srgbClr val="3D566E"/>
                </a:solidFill>
              </a:rPr>
              <a:t> et l’organisation des enseignements</a:t>
            </a:r>
          </a:p>
          <a:p>
            <a:pPr marL="194324" indent="-194324" algn="just" defTabSz="305266">
              <a:lnSpc>
                <a:spcPct val="95000"/>
              </a:lnSpc>
              <a:buClr>
                <a:srgbClr val="000000"/>
              </a:buClr>
              <a:buSzPct val="45000"/>
            </a:pPr>
            <a:r>
              <a:rPr lang="fr-FR" sz="1600" dirty="0">
                <a:solidFill>
                  <a:srgbClr val="3D566E"/>
                </a:solidFill>
              </a:rPr>
              <a:t>- les </a:t>
            </a:r>
            <a:r>
              <a:rPr lang="fr-FR" sz="1600" dirty="0">
                <a:solidFill>
                  <a:srgbClr val="F28E65"/>
                </a:solidFill>
                <a:cs typeface="Lucida Sans Unicode" pitchFamily="34" charset="0"/>
              </a:rPr>
              <a:t>attendus</a:t>
            </a:r>
            <a:r>
              <a:rPr lang="fr-FR" sz="1600" dirty="0">
                <a:solidFill>
                  <a:srgbClr val="3D566E"/>
                </a:solidFill>
              </a:rPr>
              <a:t> de la formation</a:t>
            </a:r>
          </a:p>
          <a:p>
            <a:pPr algn="just" defTabSz="305266">
              <a:lnSpc>
                <a:spcPct val="95000"/>
              </a:lnSpc>
              <a:buClr>
                <a:srgbClr val="000000"/>
              </a:buClr>
              <a:buSzPct val="45000"/>
            </a:pPr>
            <a:r>
              <a:rPr lang="fr-FR" sz="1600" dirty="0">
                <a:solidFill>
                  <a:srgbClr val="3D566E"/>
                </a:solidFill>
              </a:rPr>
              <a:t>- les </a:t>
            </a:r>
            <a:r>
              <a:rPr lang="fr-FR" sz="1600" dirty="0">
                <a:solidFill>
                  <a:srgbClr val="F28E65"/>
                </a:solidFill>
                <a:cs typeface="Lucida Sans Unicode" pitchFamily="34" charset="0"/>
              </a:rPr>
              <a:t>critères généraux d’examen des vœux</a:t>
            </a:r>
          </a:p>
          <a:p>
            <a:pPr algn="just" defTabSz="305266">
              <a:lnSpc>
                <a:spcPct val="95000"/>
              </a:lnSpc>
              <a:buClr>
                <a:srgbClr val="000000"/>
              </a:buClr>
              <a:buSzPct val="45000"/>
            </a:pPr>
            <a:r>
              <a:rPr lang="fr-FR" sz="1600" dirty="0">
                <a:solidFill>
                  <a:srgbClr val="3D566E"/>
                </a:solidFill>
              </a:rPr>
              <a:t>- </a:t>
            </a:r>
            <a:r>
              <a:rPr lang="fr-FR" sz="1600" dirty="0" smtClean="0">
                <a:solidFill>
                  <a:srgbClr val="3D566E"/>
                </a:solidFill>
              </a:rPr>
              <a:t>une rubrique </a:t>
            </a:r>
            <a:r>
              <a:rPr lang="fr-FR" sz="1600" dirty="0">
                <a:solidFill>
                  <a:srgbClr val="3D566E"/>
                </a:solidFill>
              </a:rPr>
              <a:t>Bac 2021 propose des conseils sur les </a:t>
            </a:r>
            <a:r>
              <a:rPr lang="fr-FR" sz="1600" dirty="0">
                <a:solidFill>
                  <a:srgbClr val="F28E65"/>
                </a:solidFill>
                <a:cs typeface="Lucida Sans Unicode" pitchFamily="34" charset="0"/>
              </a:rPr>
              <a:t>enseignements de spécialité </a:t>
            </a:r>
            <a:r>
              <a:rPr lang="fr-FR" sz="1600" dirty="0">
                <a:solidFill>
                  <a:srgbClr val="3D566E"/>
                </a:solidFill>
              </a:rPr>
              <a:t>définis au niveau national par formation</a:t>
            </a:r>
          </a:p>
          <a:p>
            <a:pPr marL="194324" indent="-194324" algn="just" defTabSz="305266">
              <a:lnSpc>
                <a:spcPct val="95000"/>
              </a:lnSpc>
              <a:buClr>
                <a:srgbClr val="000000"/>
              </a:buClr>
              <a:buSzPct val="45000"/>
            </a:pPr>
            <a:r>
              <a:rPr lang="fr-FR" sz="1600" dirty="0">
                <a:solidFill>
                  <a:srgbClr val="3D566E"/>
                </a:solidFill>
              </a:rPr>
              <a:t>- le </a:t>
            </a:r>
            <a:r>
              <a:rPr lang="fr-FR" sz="1600" dirty="0">
                <a:solidFill>
                  <a:srgbClr val="F28E65"/>
                </a:solidFill>
                <a:cs typeface="Lucida Sans Unicode" pitchFamily="34" charset="0"/>
              </a:rPr>
              <a:t>taux de réussite </a:t>
            </a:r>
            <a:r>
              <a:rPr lang="fr-FR" sz="1600" dirty="0">
                <a:solidFill>
                  <a:srgbClr val="3D566E"/>
                </a:solidFill>
              </a:rPr>
              <a:t>au diplôme et le taux de passage en 2</a:t>
            </a:r>
            <a:r>
              <a:rPr lang="fr-FR" sz="1600" baseline="30000" dirty="0">
                <a:solidFill>
                  <a:srgbClr val="3D566E"/>
                </a:solidFill>
              </a:rPr>
              <a:t>ème</a:t>
            </a:r>
            <a:r>
              <a:rPr lang="fr-FR" sz="1600" dirty="0">
                <a:solidFill>
                  <a:srgbClr val="3D566E"/>
                </a:solidFill>
              </a:rPr>
              <a:t> année</a:t>
            </a:r>
          </a:p>
          <a:p>
            <a:pPr marL="194324" indent="-194324" algn="just" defTabSz="305266">
              <a:lnSpc>
                <a:spcPct val="95000"/>
              </a:lnSpc>
              <a:buClr>
                <a:srgbClr val="000000"/>
              </a:buClr>
              <a:buSzPct val="45000"/>
            </a:pPr>
            <a:r>
              <a:rPr lang="fr-FR" sz="1600" dirty="0">
                <a:solidFill>
                  <a:srgbClr val="3D566E"/>
                </a:solidFill>
              </a:rPr>
              <a:t>- les différentes possibilités de </a:t>
            </a:r>
            <a:r>
              <a:rPr lang="fr-FR" sz="1600" dirty="0">
                <a:solidFill>
                  <a:srgbClr val="F28E65"/>
                </a:solidFill>
                <a:cs typeface="Lucida Sans Unicode" pitchFamily="34" charset="0"/>
              </a:rPr>
              <a:t>poursuite d'études </a:t>
            </a:r>
            <a:r>
              <a:rPr lang="fr-FR" sz="1600" dirty="0">
                <a:solidFill>
                  <a:srgbClr val="3D566E"/>
                </a:solidFill>
              </a:rPr>
              <a:t>de la formation</a:t>
            </a:r>
          </a:p>
          <a:p>
            <a:pPr marL="194324" indent="-194324" algn="just" defTabSz="305266">
              <a:lnSpc>
                <a:spcPct val="95000"/>
              </a:lnSpc>
              <a:buClr>
                <a:srgbClr val="000000"/>
              </a:buClr>
              <a:buSzPct val="45000"/>
            </a:pPr>
            <a:r>
              <a:rPr lang="fr-FR" sz="1600" dirty="0">
                <a:solidFill>
                  <a:srgbClr val="3D566E"/>
                </a:solidFill>
              </a:rPr>
              <a:t>- les métiers auxquels conduit la formation </a:t>
            </a:r>
          </a:p>
          <a:p>
            <a:pPr algn="just" defTabSz="305266">
              <a:lnSpc>
                <a:spcPct val="95000"/>
              </a:lnSpc>
              <a:buClr>
                <a:srgbClr val="000000"/>
              </a:buClr>
              <a:buSzPct val="45000"/>
            </a:pPr>
            <a:r>
              <a:rPr lang="fr-FR" sz="1600" dirty="0">
                <a:solidFill>
                  <a:srgbClr val="3D566E"/>
                </a:solidFill>
              </a:rPr>
              <a:t>- les </a:t>
            </a:r>
            <a:r>
              <a:rPr lang="fr-FR" sz="1600" dirty="0">
                <a:solidFill>
                  <a:srgbClr val="F28E65"/>
                </a:solidFill>
                <a:cs typeface="Lucida Sans Unicode" pitchFamily="34" charset="0"/>
              </a:rPr>
              <a:t>indicateurs</a:t>
            </a:r>
            <a:r>
              <a:rPr lang="fr-FR" sz="1600" dirty="0">
                <a:solidFill>
                  <a:srgbClr val="3D566E"/>
                </a:solidFill>
              </a:rPr>
              <a:t> sur le nombre de places, le </a:t>
            </a:r>
            <a:r>
              <a:rPr lang="fr-FR" altLang="fr-FR" sz="1600" dirty="0">
                <a:solidFill>
                  <a:srgbClr val="3D566E"/>
                </a:solidFill>
              </a:rPr>
              <a:t>nombre de candidats en 2020, le taux d’accès</a:t>
            </a:r>
          </a:p>
          <a:p>
            <a:pPr marL="194424" indent="-194424" algn="just" defTabSz="305266">
              <a:lnSpc>
                <a:spcPct val="95000"/>
              </a:lnSpc>
              <a:buClr>
                <a:srgbClr val="000000"/>
              </a:buClr>
              <a:buSzPct val="45000"/>
              <a:buFontTx/>
              <a:buChar char="-"/>
            </a:pPr>
            <a:endParaRPr lang="fr-FR" altLang="fr-FR" sz="1600" dirty="0">
              <a:solidFill>
                <a:srgbClr val="000000"/>
              </a:solidFill>
            </a:endParaRPr>
          </a:p>
          <a:p>
            <a:pPr algn="just" defTabSz="305266">
              <a:lnSpc>
                <a:spcPct val="95000"/>
              </a:lnSpc>
              <a:buClr>
                <a:srgbClr val="000000"/>
              </a:buClr>
              <a:buSzPct val="45000"/>
            </a:pPr>
            <a:r>
              <a:rPr lang="fr-FR" altLang="fr-FR" sz="1600" b="1" dirty="0">
                <a:solidFill>
                  <a:srgbClr val="3D566E"/>
                </a:solidFill>
              </a:rPr>
              <a:t>Cette base de données est accessible depuis le site public tout au long de la procédure et peut servir </a:t>
            </a:r>
            <a:r>
              <a:rPr lang="fr-FR" altLang="fr-FR" sz="1600" b="1" dirty="0" smtClean="0">
                <a:solidFill>
                  <a:srgbClr val="3D566E"/>
                </a:solidFill>
              </a:rPr>
              <a:t>d’outil de découverte en </a:t>
            </a:r>
            <a:r>
              <a:rPr lang="fr-FR" altLang="fr-FR" sz="1600" b="1" dirty="0">
                <a:solidFill>
                  <a:srgbClr val="3D566E"/>
                </a:solidFill>
              </a:rPr>
              <a:t>amont de la classe de terminale pour les élèves de seconde et première.</a:t>
            </a:r>
          </a:p>
        </p:txBody>
      </p:sp>
      <p:sp>
        <p:nvSpPr>
          <p:cNvPr id="5"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6"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pic>
        <p:nvPicPr>
          <p:cNvPr id="8" name="Image 7"/>
          <p:cNvPicPr>
            <a:picLocks noChangeAspect="1"/>
          </p:cNvPicPr>
          <p:nvPr/>
        </p:nvPicPr>
        <p:blipFill>
          <a:blip r:embed="rId4"/>
          <a:stretch>
            <a:fillRect/>
          </a:stretch>
        </p:blipFill>
        <p:spPr>
          <a:xfrm>
            <a:off x="2107099" y="148646"/>
            <a:ext cx="4977518" cy="456688"/>
          </a:xfrm>
          <a:prstGeom prst="rect">
            <a:avLst/>
          </a:prstGeom>
        </p:spPr>
      </p:pic>
      <p:sp>
        <p:nvSpPr>
          <p:cNvPr id="9" name="Espace réservé du numéro de diapositive 8"/>
          <p:cNvSpPr>
            <a:spLocks noGrp="1"/>
          </p:cNvSpPr>
          <p:nvPr>
            <p:ph type="sldNum" sz="quarter" idx="12"/>
          </p:nvPr>
        </p:nvSpPr>
        <p:spPr>
          <a:xfrm>
            <a:off x="6264000" y="4783500"/>
            <a:ext cx="1350000" cy="360000"/>
          </a:xfrm>
        </p:spPr>
        <p:txBody>
          <a:bodyPr/>
          <a:lstStyle/>
          <a:p>
            <a:r>
              <a:rPr lang="fr-FR" i="0" dirty="0"/>
              <a:t>7</a:t>
            </a:r>
          </a:p>
        </p:txBody>
      </p:sp>
    </p:spTree>
    <p:extLst>
      <p:ext uri="{BB962C8B-B14F-4D97-AF65-F5344CB8AC3E}">
        <p14:creationId xmlns:p14="http://schemas.microsoft.com/office/powerpoint/2010/main" val="3432157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EFE\Services\SORES\14. SITE INTERNET\Boite à outils 2017-2018\3. Fiches thématiques\Images\Logo Parcour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197" y="214840"/>
            <a:ext cx="1420803" cy="32900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60000" y="807357"/>
            <a:ext cx="8424000" cy="584775"/>
          </a:xfrm>
          <a:prstGeom prst="rect">
            <a:avLst/>
          </a:prstGeom>
          <a:noFill/>
        </p:spPr>
        <p:txBody>
          <a:bodyPr wrap="square" rtlCol="0">
            <a:spAutoFit/>
          </a:bodyPr>
          <a:lstStyle/>
          <a:p>
            <a:pPr algn="just"/>
            <a:r>
              <a:rPr lang="fr-FR" sz="1600" dirty="0">
                <a:solidFill>
                  <a:srgbClr val="3D566E"/>
                </a:solidFill>
              </a:rPr>
              <a:t>Le site </a:t>
            </a:r>
            <a:r>
              <a:rPr lang="fr-FR" sz="1600" b="1" u="sng" dirty="0" smtClean="0">
                <a:solidFill>
                  <a:srgbClr val="3D566E"/>
                </a:solidFill>
                <a:hlinkClick r:id="rId4"/>
              </a:rPr>
              <a:t>Terminales2021/2022</a:t>
            </a:r>
            <a:r>
              <a:rPr lang="fr-FR" sz="1600" dirty="0" smtClean="0">
                <a:solidFill>
                  <a:srgbClr val="3D566E"/>
                </a:solidFill>
              </a:rPr>
              <a:t> </a:t>
            </a:r>
            <a:r>
              <a:rPr lang="fr-FR" sz="1600" dirty="0">
                <a:solidFill>
                  <a:srgbClr val="3D566E"/>
                </a:solidFill>
              </a:rPr>
              <a:t>propose une compilation de ressources permettant d’approfondir le projet à chaque étape de la réflexion.</a:t>
            </a:r>
          </a:p>
        </p:txBody>
      </p:sp>
      <p:sp>
        <p:nvSpPr>
          <p:cNvPr id="8" name="Espace réservé du pied de page 7"/>
          <p:cNvSpPr>
            <a:spLocks noGrp="1"/>
          </p:cNvSpPr>
          <p:nvPr>
            <p:ph type="ftr" sz="quarter" idx="11"/>
          </p:nvPr>
        </p:nvSpPr>
        <p:spPr>
          <a:xfrm>
            <a:off x="360000" y="4783500"/>
            <a:ext cx="5904000" cy="360000"/>
          </a:xfrm>
        </p:spPr>
        <p:txBody>
          <a:bodyPr/>
          <a:lstStyle/>
          <a:p>
            <a:r>
              <a:rPr lang="fr-FR" i="0" dirty="0" smtClean="0"/>
              <a:t>BPEO/DEOF</a:t>
            </a:r>
            <a:endParaRPr lang="fr-FR" i="0" dirty="0"/>
          </a:p>
        </p:txBody>
      </p:sp>
      <p:sp>
        <p:nvSpPr>
          <p:cNvPr id="9" name="Espace réservé de la date 6"/>
          <p:cNvSpPr>
            <a:spLocks noGrp="1"/>
          </p:cNvSpPr>
          <p:nvPr>
            <p:ph type="dt" sz="half" idx="10"/>
          </p:nvPr>
        </p:nvSpPr>
        <p:spPr>
          <a:xfrm>
            <a:off x="7614000" y="4783500"/>
            <a:ext cx="1170000" cy="360000"/>
          </a:xfrm>
        </p:spPr>
        <p:txBody>
          <a:bodyPr/>
          <a:lstStyle/>
          <a:p>
            <a:pPr algn="r"/>
            <a:r>
              <a:rPr lang="fr-FR" i="0" cap="all" dirty="0" smtClean="0"/>
              <a:t>Novembre 2021</a:t>
            </a:r>
            <a:endParaRPr lang="fr-FR" i="0" cap="all" dirty="0"/>
          </a:p>
        </p:txBody>
      </p:sp>
      <p:pic>
        <p:nvPicPr>
          <p:cNvPr id="10" name="Image 9"/>
          <p:cNvPicPr>
            <a:picLocks noChangeAspect="1"/>
          </p:cNvPicPr>
          <p:nvPr/>
        </p:nvPicPr>
        <p:blipFill>
          <a:blip r:embed="rId5"/>
          <a:stretch>
            <a:fillRect/>
          </a:stretch>
        </p:blipFill>
        <p:spPr>
          <a:xfrm>
            <a:off x="2107099" y="148646"/>
            <a:ext cx="4977518" cy="456688"/>
          </a:xfrm>
          <a:prstGeom prst="rect">
            <a:avLst/>
          </a:prstGeom>
        </p:spPr>
      </p:pic>
      <p:pic>
        <p:nvPicPr>
          <p:cNvPr id="11" name="Image 10">
            <a:hlinkClick r:id="rId4"/>
          </p:cNvPr>
          <p:cNvPicPr>
            <a:picLocks noChangeAspect="1"/>
          </p:cNvPicPr>
          <p:nvPr/>
        </p:nvPicPr>
        <p:blipFill>
          <a:blip r:embed="rId6"/>
          <a:stretch>
            <a:fillRect/>
          </a:stretch>
        </p:blipFill>
        <p:spPr>
          <a:xfrm>
            <a:off x="2309934" y="1457170"/>
            <a:ext cx="4752528" cy="3294081"/>
          </a:xfrm>
          <a:prstGeom prst="rect">
            <a:avLst/>
          </a:prstGeom>
        </p:spPr>
      </p:pic>
      <p:sp>
        <p:nvSpPr>
          <p:cNvPr id="12" name="Espace réservé du numéro de diapositive 8"/>
          <p:cNvSpPr>
            <a:spLocks noGrp="1"/>
          </p:cNvSpPr>
          <p:nvPr>
            <p:ph type="sldNum" sz="quarter" idx="12"/>
          </p:nvPr>
        </p:nvSpPr>
        <p:spPr>
          <a:xfrm>
            <a:off x="6264000" y="4783500"/>
            <a:ext cx="1350000" cy="360000"/>
          </a:xfrm>
        </p:spPr>
        <p:txBody>
          <a:bodyPr/>
          <a:lstStyle/>
          <a:p>
            <a:r>
              <a:rPr lang="fr-FR" i="0" dirty="0" smtClean="0"/>
              <a:t>8</a:t>
            </a:r>
            <a:endParaRPr lang="fr-FR" i="0" dirty="0"/>
          </a:p>
        </p:txBody>
      </p:sp>
    </p:spTree>
    <p:extLst>
      <p:ext uri="{BB962C8B-B14F-4D97-AF65-F5344CB8AC3E}">
        <p14:creationId xmlns:p14="http://schemas.microsoft.com/office/powerpoint/2010/main" val="947389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operateurs_aria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operateurs_marianne" id="{1EB93FB9-5B2A-4444-9D92-666D34DD4FF3}" vid="{9879FAF7-A2DC-4F74-A711-29419AA131B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ppt_operateurs_arial</Template>
  <TotalTime>1797</TotalTime>
  <Words>2689</Words>
  <Application>Microsoft Office PowerPoint</Application>
  <PresentationFormat>Affichage à l'écran (16:9)</PresentationFormat>
  <Paragraphs>358</Paragraphs>
  <Slides>32</Slides>
  <Notes>32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32</vt:i4>
      </vt:variant>
    </vt:vector>
  </HeadingPairs>
  <TitlesOfParts>
    <vt:vector size="43" baseType="lpstr">
      <vt:lpstr>MS PGothic</vt:lpstr>
      <vt:lpstr>Arial</vt:lpstr>
      <vt:lpstr>Arial-ItalicMT</vt:lpstr>
      <vt:lpstr>Calibri</vt:lpstr>
      <vt:lpstr>Lucida Grande</vt:lpstr>
      <vt:lpstr>Lucida Sans Unicode</vt:lpstr>
      <vt:lpstr>StarSymbol</vt:lpstr>
      <vt:lpstr>Tahoma</vt:lpstr>
      <vt:lpstr>Times</vt:lpstr>
      <vt:lpstr>Wingdings</vt:lpstr>
      <vt:lpstr>ppt_operateurs_arial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M.A.E.E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BPEO/DEOF</dc:creator>
  <cp:lastModifiedBy>CHERIGUENE Julie</cp:lastModifiedBy>
  <cp:revision>125</cp:revision>
  <cp:lastPrinted>2021-10-13T08:08:45Z</cp:lastPrinted>
  <dcterms:created xsi:type="dcterms:W3CDTF">2020-03-19T10:13:12Z</dcterms:created>
  <dcterms:modified xsi:type="dcterms:W3CDTF">2021-11-12T14:15:26Z</dcterms:modified>
</cp:coreProperties>
</file>